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0" r:id="rId1"/>
  </p:sldMasterIdLst>
  <p:notesMasterIdLst>
    <p:notesMasterId r:id="rId26"/>
  </p:notesMasterIdLst>
  <p:sldIdLst>
    <p:sldId id="256" r:id="rId2"/>
    <p:sldId id="263" r:id="rId3"/>
    <p:sldId id="264" r:id="rId4"/>
    <p:sldId id="272" r:id="rId5"/>
    <p:sldId id="257" r:id="rId6"/>
    <p:sldId id="278" r:id="rId7"/>
    <p:sldId id="265" r:id="rId8"/>
    <p:sldId id="258" r:id="rId9"/>
    <p:sldId id="273" r:id="rId10"/>
    <p:sldId id="274" r:id="rId11"/>
    <p:sldId id="260" r:id="rId12"/>
    <p:sldId id="275" r:id="rId13"/>
    <p:sldId id="259" r:id="rId14"/>
    <p:sldId id="261" r:id="rId15"/>
    <p:sldId id="269" r:id="rId16"/>
    <p:sldId id="276" r:id="rId17"/>
    <p:sldId id="266" r:id="rId18"/>
    <p:sldId id="277" r:id="rId19"/>
    <p:sldId id="279" r:id="rId20"/>
    <p:sldId id="280" r:id="rId21"/>
    <p:sldId id="281" r:id="rId22"/>
    <p:sldId id="270" r:id="rId23"/>
    <p:sldId id="282" r:id="rId24"/>
    <p:sldId id="27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7"/>
    <p:restoredTop sz="95758"/>
  </p:normalViewPr>
  <p:slideViewPr>
    <p:cSldViewPr snapToGrid="0" snapToObjects="1">
      <p:cViewPr varScale="1">
        <p:scale>
          <a:sx n="82" d="100"/>
          <a:sy n="82" d="100"/>
        </p:scale>
        <p:origin x="686" y="67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2000" b="0" i="0" u="none">
                <a:solidFill>
                  <a:srgbClr val="323232"/>
                </a:solidFill>
                <a:latin typeface="Arial"/>
                <a:ea typeface="함초롬돋움"/>
                <a:cs typeface="함초롬돋움"/>
                <a:sym typeface="함초롬돋움"/>
              </a:defRPr>
            </a:pPr>
            <a:r>
              <a:rPr sz="2000" b="0" i="0" u="none">
                <a:solidFill>
                  <a:srgbClr val="323232"/>
                </a:solidFill>
                <a:latin typeface="Arial"/>
                <a:ea typeface="함초롬돋움"/>
                <a:cs typeface="함초롬돋움"/>
                <a:sym typeface="함초롬돋움"/>
              </a:rPr>
              <a:t>조원별 공헌도</a:t>
            </a:r>
            <a:endParaRPr/>
          </a:p>
        </c:rich>
      </c:tx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PPT 작성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김병준</c:v>
                </c:pt>
                <c:pt idx="1">
                  <c:v>전규현</c:v>
                </c:pt>
                <c:pt idx="2">
                  <c:v>이동훈</c:v>
                </c:pt>
                <c:pt idx="3">
                  <c:v>문순강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54-4148-9F5C-DBECFD4523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목표 설정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김병준</c:v>
                </c:pt>
                <c:pt idx="1">
                  <c:v>전규현</c:v>
                </c:pt>
                <c:pt idx="2">
                  <c:v>이동훈</c:v>
                </c:pt>
                <c:pt idx="3">
                  <c:v>문순강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54-4148-9F5C-DBECFD4523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동력학 해석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김병준</c:v>
                </c:pt>
                <c:pt idx="1">
                  <c:v>전규현</c:v>
                </c:pt>
                <c:pt idx="2">
                  <c:v>이동훈</c:v>
                </c:pt>
                <c:pt idx="3">
                  <c:v>문순강</c:v>
                </c:pt>
              </c:strCache>
            </c:strRef>
          </c:cat>
          <c:extLst>
            <c:ext xmlns:c16="http://schemas.microsoft.com/office/drawing/2014/chart" uri="{C3380CC4-5D6E-409C-BE32-E72D297353CC}">
              <c16:uniqueId val="{00000002-0C54-4148-9F5C-DBECFD45239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시스템 통합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김병준</c:v>
                </c:pt>
                <c:pt idx="1">
                  <c:v>전규현</c:v>
                </c:pt>
                <c:pt idx="2">
                  <c:v>이동훈</c:v>
                </c:pt>
                <c:pt idx="3">
                  <c:v>문순강</c:v>
                </c:pt>
              </c:strCache>
            </c:strRef>
          </c:cat>
          <c:extLst>
            <c:ext xmlns:c16="http://schemas.microsoft.com/office/drawing/2014/chart" uri="{C3380CC4-5D6E-409C-BE32-E72D297353CC}">
              <c16:uniqueId val="{00000003-0C54-4148-9F5C-DBECFD45239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변수 설정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김병준</c:v>
                </c:pt>
                <c:pt idx="1">
                  <c:v>전규현</c:v>
                </c:pt>
                <c:pt idx="2">
                  <c:v>이동훈</c:v>
                </c:pt>
                <c:pt idx="3">
                  <c:v>문순강</c:v>
                </c:pt>
              </c:strCache>
            </c:strRef>
          </c:cat>
          <c:extLst>
            <c:ext xmlns:c16="http://schemas.microsoft.com/office/drawing/2014/chart" uri="{C3380CC4-5D6E-409C-BE32-E72D297353CC}">
              <c16:uniqueId val="{00000004-0C54-4148-9F5C-DBECFD45239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입출력데이터 설정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김병준</c:v>
                </c:pt>
                <c:pt idx="1">
                  <c:v>전규현</c:v>
                </c:pt>
                <c:pt idx="2">
                  <c:v>이동훈</c:v>
                </c:pt>
                <c:pt idx="3">
                  <c:v>문순강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C54-4148-9F5C-DBECFD4523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05873400"/>
        <c:axId val="184963635"/>
      </c:barChart>
      <c:catAx>
        <c:axId val="3058734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4963635"/>
        <c:crosses val="autoZero"/>
        <c:auto val="1"/>
        <c:lblAlgn val="ctr"/>
        <c:lblOffset val="100"/>
        <c:tickMarkSkip val="1"/>
        <c:noMultiLvlLbl val="0"/>
      </c:catAx>
      <c:valAx>
        <c:axId val="184963635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305873400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r"/>
      <c:overlay val="0"/>
    </c:legend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200" b="0" i="0" u="none">
          <a:latin typeface="Arial"/>
          <a:ea typeface="함초롬돋움"/>
          <a:cs typeface="함초롬돋움"/>
          <a:sym typeface="함초롬돋움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-2"/>
            <a:ext cx="12191999" cy="6858002"/>
            <a:chOff x="0" y="-2"/>
            <a:chExt cx="9144000" cy="6858002"/>
          </a:xfrm>
        </p:grpSpPr>
        <p:sp>
          <p:nvSpPr>
            <p:cNvPr id="8" name="직사각형 7"/>
            <p:cNvSpPr/>
            <p:nvPr/>
          </p:nvSpPr>
          <p:spPr>
            <a:xfrm>
              <a:off x="7858148" y="-2"/>
              <a:ext cx="1285852" cy="6858001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0" y="4500492"/>
              <a:ext cx="9093207" cy="787297"/>
              <a:chOff x="0" y="-1357346"/>
              <a:chExt cx="9144000" cy="1044575"/>
            </a:xfrm>
            <a:solidFill>
              <a:schemeClr val="bg1">
                <a:lumMod val="95000"/>
              </a:schemeClr>
            </a:solidFill>
          </p:grpSpPr>
          <p:sp>
            <p:nvSpPr>
              <p:cNvPr id="14" name="자유형 13"/>
              <p:cNvSpPr/>
              <p:nvPr/>
            </p:nvSpPr>
            <p:spPr>
              <a:xfrm>
                <a:off x="63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0" y="-1350996"/>
                <a:ext cx="120650" cy="12065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4"/>
                  </a:cxn>
                  <a:cxn ang="0">
                    <a:pos x="0" y="76"/>
                  </a:cxn>
                  <a:cxn ang="0">
                    <a:pos x="76" y="0"/>
                  </a:cxn>
                  <a:cxn ang="0">
                    <a:pos x="4" y="0"/>
                  </a:cxn>
                </a:cxnLst>
                <a:rect l="0" t="0" r="r" b="b"/>
                <a:pathLst>
                  <a:path w="76" h="76">
                    <a:moveTo>
                      <a:pt x="4" y="0"/>
                    </a:moveTo>
                    <a:lnTo>
                      <a:pt x="0" y="4"/>
                    </a:lnTo>
                    <a:lnTo>
                      <a:pt x="0" y="76"/>
                    </a:lnTo>
                    <a:lnTo>
                      <a:pt x="76" y="0"/>
                    </a:lnTo>
                    <a:lnTo>
                      <a:pt x="4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6" name="자유형 15"/>
              <p:cNvSpPr/>
              <p:nvPr/>
            </p:nvSpPr>
            <p:spPr>
              <a:xfrm>
                <a:off x="215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7" name="자유형 16"/>
              <p:cNvSpPr/>
              <p:nvPr/>
            </p:nvSpPr>
            <p:spPr>
              <a:xfrm>
                <a:off x="0" y="-1350996"/>
                <a:ext cx="330200" cy="330200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0" y="136"/>
                  </a:cxn>
                  <a:cxn ang="0">
                    <a:pos x="0" y="208"/>
                  </a:cxn>
                  <a:cxn ang="0">
                    <a:pos x="208" y="0"/>
                  </a:cxn>
                  <a:cxn ang="0">
                    <a:pos x="136" y="0"/>
                  </a:cxn>
                </a:cxnLst>
                <a:rect l="0" t="0" r="r" b="b"/>
                <a:pathLst>
                  <a:path w="208" h="208">
                    <a:moveTo>
                      <a:pt x="136" y="0"/>
                    </a:moveTo>
                    <a:lnTo>
                      <a:pt x="0" y="136"/>
                    </a:lnTo>
                    <a:lnTo>
                      <a:pt x="0" y="208"/>
                    </a:lnTo>
                    <a:lnTo>
                      <a:pt x="208" y="0"/>
                    </a:lnTo>
                    <a:lnTo>
                      <a:pt x="136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8" name="자유형 17"/>
              <p:cNvSpPr/>
              <p:nvPr/>
            </p:nvSpPr>
            <p:spPr>
              <a:xfrm>
                <a:off x="425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9" name="자유형 18"/>
              <p:cNvSpPr/>
              <p:nvPr/>
            </p:nvSpPr>
            <p:spPr>
              <a:xfrm>
                <a:off x="0" y="-1350996"/>
                <a:ext cx="539750" cy="539750"/>
              </a:xfrm>
              <a:custGeom>
                <a:avLst/>
                <a:gdLst/>
                <a:ahLst/>
                <a:cxnLst>
                  <a:cxn ang="0">
                    <a:pos x="268" y="0"/>
                  </a:cxn>
                  <a:cxn ang="0">
                    <a:pos x="0" y="268"/>
                  </a:cxn>
                  <a:cxn ang="0">
                    <a:pos x="0" y="340"/>
                  </a:cxn>
                  <a:cxn ang="0">
                    <a:pos x="340" y="0"/>
                  </a:cxn>
                  <a:cxn ang="0">
                    <a:pos x="268" y="0"/>
                  </a:cxn>
                </a:cxnLst>
                <a:rect l="0" t="0" r="r" b="b"/>
                <a:pathLst>
                  <a:path w="340" h="340">
                    <a:moveTo>
                      <a:pt x="268" y="0"/>
                    </a:moveTo>
                    <a:lnTo>
                      <a:pt x="0" y="268"/>
                    </a:lnTo>
                    <a:lnTo>
                      <a:pt x="0" y="340"/>
                    </a:lnTo>
                    <a:lnTo>
                      <a:pt x="340" y="0"/>
                    </a:lnTo>
                    <a:lnTo>
                      <a:pt x="268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0" name="자유형 19"/>
              <p:cNvSpPr/>
              <p:nvPr/>
            </p:nvSpPr>
            <p:spPr>
              <a:xfrm>
                <a:off x="635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1" name="자유형 20"/>
              <p:cNvSpPr/>
              <p:nvPr/>
            </p:nvSpPr>
            <p:spPr>
              <a:xfrm>
                <a:off x="0" y="-1350996"/>
                <a:ext cx="749300" cy="749300"/>
              </a:xfrm>
              <a:custGeom>
                <a:avLst/>
                <a:gdLst/>
                <a:ahLst/>
                <a:cxnLst>
                  <a:cxn ang="0">
                    <a:pos x="400" y="0"/>
                  </a:cxn>
                  <a:cxn ang="0">
                    <a:pos x="0" y="400"/>
                  </a:cxn>
                  <a:cxn ang="0">
                    <a:pos x="0" y="472"/>
                  </a:cxn>
                  <a:cxn ang="0">
                    <a:pos x="472" y="0"/>
                  </a:cxn>
                  <a:cxn ang="0">
                    <a:pos x="400" y="0"/>
                  </a:cxn>
                </a:cxnLst>
                <a:rect l="0" t="0" r="r" b="b"/>
                <a:pathLst>
                  <a:path w="472" h="472">
                    <a:moveTo>
                      <a:pt x="400" y="0"/>
                    </a:moveTo>
                    <a:lnTo>
                      <a:pt x="0" y="400"/>
                    </a:lnTo>
                    <a:lnTo>
                      <a:pt x="0" y="472"/>
                    </a:lnTo>
                    <a:lnTo>
                      <a:pt x="472" y="0"/>
                    </a:lnTo>
                    <a:lnTo>
                      <a:pt x="400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2" name="자유형 21"/>
              <p:cNvSpPr/>
              <p:nvPr/>
            </p:nvSpPr>
            <p:spPr>
              <a:xfrm>
                <a:off x="844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3" name="자유형 22"/>
              <p:cNvSpPr/>
              <p:nvPr/>
            </p:nvSpPr>
            <p:spPr>
              <a:xfrm>
                <a:off x="0" y="-1350996"/>
                <a:ext cx="958850" cy="958850"/>
              </a:xfrm>
              <a:custGeom>
                <a:avLst/>
                <a:gdLst/>
                <a:ahLst/>
                <a:cxnLst>
                  <a:cxn ang="0">
                    <a:pos x="532" y="0"/>
                  </a:cxn>
                  <a:cxn ang="0">
                    <a:pos x="0" y="532"/>
                  </a:cxn>
                  <a:cxn ang="0">
                    <a:pos x="0" y="604"/>
                  </a:cxn>
                  <a:cxn ang="0">
                    <a:pos x="604" y="0"/>
                  </a:cxn>
                  <a:cxn ang="0">
                    <a:pos x="532" y="0"/>
                  </a:cxn>
                </a:cxnLst>
                <a:rect l="0" t="0" r="r" b="b"/>
                <a:pathLst>
                  <a:path w="604" h="604">
                    <a:moveTo>
                      <a:pt x="532" y="0"/>
                    </a:moveTo>
                    <a:lnTo>
                      <a:pt x="0" y="532"/>
                    </a:lnTo>
                    <a:lnTo>
                      <a:pt x="0" y="604"/>
                    </a:lnTo>
                    <a:lnTo>
                      <a:pt x="604" y="0"/>
                    </a:lnTo>
                    <a:lnTo>
                      <a:pt x="532" y="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4" name="자유형 23"/>
              <p:cNvSpPr/>
              <p:nvPr/>
            </p:nvSpPr>
            <p:spPr>
              <a:xfrm>
                <a:off x="1054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자유형 24"/>
              <p:cNvSpPr/>
              <p:nvPr/>
            </p:nvSpPr>
            <p:spPr>
              <a:xfrm>
                <a:off x="19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자유형 25"/>
              <p:cNvSpPr/>
              <p:nvPr/>
            </p:nvSpPr>
            <p:spPr>
              <a:xfrm>
                <a:off x="12636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7" name="자유형 26"/>
              <p:cNvSpPr/>
              <p:nvPr/>
            </p:nvSpPr>
            <p:spPr>
              <a:xfrm>
                <a:off x="228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8" name="자유형 27"/>
              <p:cNvSpPr/>
              <p:nvPr/>
            </p:nvSpPr>
            <p:spPr>
              <a:xfrm>
                <a:off x="14732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자유형 28"/>
              <p:cNvSpPr/>
              <p:nvPr/>
            </p:nvSpPr>
            <p:spPr>
              <a:xfrm>
                <a:off x="4381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자유형 29"/>
              <p:cNvSpPr/>
              <p:nvPr/>
            </p:nvSpPr>
            <p:spPr>
              <a:xfrm>
                <a:off x="16827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1" name="자유형 30"/>
              <p:cNvSpPr/>
              <p:nvPr/>
            </p:nvSpPr>
            <p:spPr>
              <a:xfrm>
                <a:off x="6477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2" name="자유형 31"/>
              <p:cNvSpPr/>
              <p:nvPr/>
            </p:nvSpPr>
            <p:spPr>
              <a:xfrm>
                <a:off x="18923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8572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4" name="자유형 33"/>
              <p:cNvSpPr/>
              <p:nvPr/>
            </p:nvSpPr>
            <p:spPr>
              <a:xfrm>
                <a:off x="21018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10668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6" name="자유형 35"/>
              <p:cNvSpPr/>
              <p:nvPr/>
            </p:nvSpPr>
            <p:spPr>
              <a:xfrm>
                <a:off x="23114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7" name="자유형 36"/>
              <p:cNvSpPr/>
              <p:nvPr/>
            </p:nvSpPr>
            <p:spPr>
              <a:xfrm>
                <a:off x="12763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8" name="자유형 37"/>
              <p:cNvSpPr/>
              <p:nvPr/>
            </p:nvSpPr>
            <p:spPr>
              <a:xfrm>
                <a:off x="25209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9" name="자유형 38"/>
              <p:cNvSpPr/>
              <p:nvPr/>
            </p:nvSpPr>
            <p:spPr>
              <a:xfrm>
                <a:off x="14859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0" name="자유형 39"/>
              <p:cNvSpPr/>
              <p:nvPr/>
            </p:nvSpPr>
            <p:spPr>
              <a:xfrm>
                <a:off x="27305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" name="자유형 40"/>
              <p:cNvSpPr/>
              <p:nvPr/>
            </p:nvSpPr>
            <p:spPr>
              <a:xfrm>
                <a:off x="16954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" name="자유형 41"/>
              <p:cNvSpPr/>
              <p:nvPr/>
            </p:nvSpPr>
            <p:spPr>
              <a:xfrm>
                <a:off x="29400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" name="자유형 42"/>
              <p:cNvSpPr/>
              <p:nvPr/>
            </p:nvSpPr>
            <p:spPr>
              <a:xfrm>
                <a:off x="19050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4" name="자유형 43"/>
              <p:cNvSpPr/>
              <p:nvPr/>
            </p:nvSpPr>
            <p:spPr>
              <a:xfrm>
                <a:off x="31496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5" name="자유형 44"/>
              <p:cNvSpPr/>
              <p:nvPr/>
            </p:nvSpPr>
            <p:spPr>
              <a:xfrm>
                <a:off x="21145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33591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7" name="자유형 46"/>
              <p:cNvSpPr/>
              <p:nvPr/>
            </p:nvSpPr>
            <p:spPr>
              <a:xfrm>
                <a:off x="23241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8" name="자유형 47"/>
              <p:cNvSpPr/>
              <p:nvPr/>
            </p:nvSpPr>
            <p:spPr>
              <a:xfrm>
                <a:off x="35687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>
                <a:off x="25336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0" name="자유형 49"/>
              <p:cNvSpPr/>
              <p:nvPr/>
            </p:nvSpPr>
            <p:spPr>
              <a:xfrm>
                <a:off x="37782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1" name="자유형 50"/>
              <p:cNvSpPr/>
              <p:nvPr/>
            </p:nvSpPr>
            <p:spPr>
              <a:xfrm>
                <a:off x="27432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2" name="자유형 51"/>
              <p:cNvSpPr/>
              <p:nvPr/>
            </p:nvSpPr>
            <p:spPr>
              <a:xfrm>
                <a:off x="39878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3" name="자유형 52"/>
              <p:cNvSpPr/>
              <p:nvPr/>
            </p:nvSpPr>
            <p:spPr>
              <a:xfrm>
                <a:off x="29527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4" name="자유형 53"/>
              <p:cNvSpPr/>
              <p:nvPr/>
            </p:nvSpPr>
            <p:spPr>
              <a:xfrm>
                <a:off x="41973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5" name="자유형 54"/>
              <p:cNvSpPr/>
              <p:nvPr/>
            </p:nvSpPr>
            <p:spPr>
              <a:xfrm>
                <a:off x="31623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6" name="자유형 55"/>
              <p:cNvSpPr/>
              <p:nvPr/>
            </p:nvSpPr>
            <p:spPr>
              <a:xfrm>
                <a:off x="4406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7" name="자유형 56"/>
              <p:cNvSpPr/>
              <p:nvPr/>
            </p:nvSpPr>
            <p:spPr>
              <a:xfrm>
                <a:off x="33718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8" name="자유형 57"/>
              <p:cNvSpPr/>
              <p:nvPr/>
            </p:nvSpPr>
            <p:spPr>
              <a:xfrm>
                <a:off x="4616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9" name="자유형 58"/>
              <p:cNvSpPr/>
              <p:nvPr/>
            </p:nvSpPr>
            <p:spPr>
              <a:xfrm>
                <a:off x="35814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0" name="자유형 59"/>
              <p:cNvSpPr/>
              <p:nvPr/>
            </p:nvSpPr>
            <p:spPr>
              <a:xfrm>
                <a:off x="4826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1" name="자유형 60"/>
              <p:cNvSpPr/>
              <p:nvPr/>
            </p:nvSpPr>
            <p:spPr>
              <a:xfrm>
                <a:off x="37909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2" name="자유형 61"/>
              <p:cNvSpPr/>
              <p:nvPr/>
            </p:nvSpPr>
            <p:spPr>
              <a:xfrm>
                <a:off x="5035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3" name="자유형 62"/>
              <p:cNvSpPr/>
              <p:nvPr/>
            </p:nvSpPr>
            <p:spPr>
              <a:xfrm>
                <a:off x="40005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4" name="자유형 63"/>
              <p:cNvSpPr/>
              <p:nvPr/>
            </p:nvSpPr>
            <p:spPr>
              <a:xfrm>
                <a:off x="5245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210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6" name="자유형 65"/>
              <p:cNvSpPr/>
              <p:nvPr/>
            </p:nvSpPr>
            <p:spPr>
              <a:xfrm>
                <a:off x="54546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7" name="자유형 66"/>
              <p:cNvSpPr/>
              <p:nvPr/>
            </p:nvSpPr>
            <p:spPr>
              <a:xfrm>
                <a:off x="4419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8" name="자유형 67"/>
              <p:cNvSpPr/>
              <p:nvPr/>
            </p:nvSpPr>
            <p:spPr>
              <a:xfrm>
                <a:off x="56642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46291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0" name="자유형 69"/>
              <p:cNvSpPr/>
              <p:nvPr/>
            </p:nvSpPr>
            <p:spPr>
              <a:xfrm>
                <a:off x="58737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1" name="자유형 70"/>
              <p:cNvSpPr/>
              <p:nvPr/>
            </p:nvSpPr>
            <p:spPr>
              <a:xfrm>
                <a:off x="48387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2" name="자유형 71"/>
              <p:cNvSpPr/>
              <p:nvPr/>
            </p:nvSpPr>
            <p:spPr>
              <a:xfrm>
                <a:off x="60833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50482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4" name="자유형 73"/>
              <p:cNvSpPr/>
              <p:nvPr/>
            </p:nvSpPr>
            <p:spPr>
              <a:xfrm>
                <a:off x="62928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5" name="자유형 74"/>
              <p:cNvSpPr/>
              <p:nvPr/>
            </p:nvSpPr>
            <p:spPr>
              <a:xfrm>
                <a:off x="52578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6" name="자유형 75"/>
              <p:cNvSpPr/>
              <p:nvPr/>
            </p:nvSpPr>
            <p:spPr>
              <a:xfrm>
                <a:off x="65024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7" name="자유형 76"/>
              <p:cNvSpPr/>
              <p:nvPr/>
            </p:nvSpPr>
            <p:spPr>
              <a:xfrm>
                <a:off x="54673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67119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79" name="자유형 78"/>
              <p:cNvSpPr/>
              <p:nvPr/>
            </p:nvSpPr>
            <p:spPr>
              <a:xfrm>
                <a:off x="56769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0" name="자유형 79"/>
              <p:cNvSpPr/>
              <p:nvPr/>
            </p:nvSpPr>
            <p:spPr>
              <a:xfrm>
                <a:off x="69215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1" name="자유형 80"/>
              <p:cNvSpPr/>
              <p:nvPr/>
            </p:nvSpPr>
            <p:spPr>
              <a:xfrm>
                <a:off x="58864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2" name="자유형 81"/>
              <p:cNvSpPr/>
              <p:nvPr/>
            </p:nvSpPr>
            <p:spPr>
              <a:xfrm>
                <a:off x="71310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3" name="자유형 82"/>
              <p:cNvSpPr/>
              <p:nvPr/>
            </p:nvSpPr>
            <p:spPr>
              <a:xfrm>
                <a:off x="60960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4" name="자유형 83"/>
              <p:cNvSpPr/>
              <p:nvPr/>
            </p:nvSpPr>
            <p:spPr>
              <a:xfrm>
                <a:off x="73406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5" name="자유형 84"/>
              <p:cNvSpPr/>
              <p:nvPr/>
            </p:nvSpPr>
            <p:spPr>
              <a:xfrm>
                <a:off x="63055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75501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7" name="자유형 86"/>
              <p:cNvSpPr/>
              <p:nvPr/>
            </p:nvSpPr>
            <p:spPr>
              <a:xfrm>
                <a:off x="65151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8" name="자유형 87"/>
              <p:cNvSpPr/>
              <p:nvPr/>
            </p:nvSpPr>
            <p:spPr>
              <a:xfrm>
                <a:off x="77597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89" name="자유형 88"/>
              <p:cNvSpPr/>
              <p:nvPr/>
            </p:nvSpPr>
            <p:spPr>
              <a:xfrm>
                <a:off x="67246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0" name="자유형 89"/>
              <p:cNvSpPr/>
              <p:nvPr/>
            </p:nvSpPr>
            <p:spPr>
              <a:xfrm>
                <a:off x="79629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69278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81724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3" name="자유형 92"/>
              <p:cNvSpPr/>
              <p:nvPr/>
            </p:nvSpPr>
            <p:spPr>
              <a:xfrm>
                <a:off x="71374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4" name="자유형 93"/>
              <p:cNvSpPr/>
              <p:nvPr/>
            </p:nvSpPr>
            <p:spPr>
              <a:xfrm>
                <a:off x="83820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5" name="자유형 94"/>
              <p:cNvSpPr/>
              <p:nvPr/>
            </p:nvSpPr>
            <p:spPr>
              <a:xfrm>
                <a:off x="73469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>
                <a:off x="859155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75565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8" name="자유형 97"/>
              <p:cNvSpPr/>
              <p:nvPr/>
            </p:nvSpPr>
            <p:spPr>
              <a:xfrm>
                <a:off x="8801100" y="-1357346"/>
                <a:ext cx="117475" cy="6350"/>
              </a:xfrm>
              <a:custGeom>
                <a:avLst/>
                <a:gdLst/>
                <a:ahLst/>
                <a:cxnLst>
                  <a:cxn ang="0">
                    <a:pos x="74" y="2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72" y="4"/>
                  </a:cxn>
                  <a:cxn ang="0">
                    <a:pos x="74" y="2"/>
                  </a:cxn>
                </a:cxnLst>
                <a:rect l="0" t="0" r="r" b="b"/>
                <a:pathLst>
                  <a:path w="74" h="4">
                    <a:moveTo>
                      <a:pt x="74" y="2"/>
                    </a:moveTo>
                    <a:lnTo>
                      <a:pt x="4" y="0"/>
                    </a:lnTo>
                    <a:lnTo>
                      <a:pt x="0" y="4"/>
                    </a:lnTo>
                    <a:lnTo>
                      <a:pt x="72" y="4"/>
                    </a:lnTo>
                    <a:lnTo>
                      <a:pt x="74" y="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776605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0" name="자유형 99"/>
              <p:cNvSpPr/>
              <p:nvPr/>
            </p:nvSpPr>
            <p:spPr>
              <a:xfrm>
                <a:off x="7975600" y="-1350996"/>
                <a:ext cx="1149350" cy="1038225"/>
              </a:xfrm>
              <a:custGeom>
                <a:avLst/>
                <a:gdLst/>
                <a:ahLst/>
                <a:cxnLst>
                  <a:cxn ang="0">
                    <a:pos x="70" y="654"/>
                  </a:cxn>
                  <a:cxn ang="0">
                    <a:pos x="724" y="0"/>
                  </a:cxn>
                  <a:cxn ang="0">
                    <a:pos x="652" y="0"/>
                  </a:cxn>
                  <a:cxn ang="0">
                    <a:pos x="0" y="652"/>
                  </a:cxn>
                  <a:cxn ang="0">
                    <a:pos x="70" y="654"/>
                  </a:cxn>
                </a:cxnLst>
                <a:rect l="0" t="0" r="r" b="b"/>
                <a:pathLst>
                  <a:path w="724" h="654">
                    <a:moveTo>
                      <a:pt x="70" y="654"/>
                    </a:moveTo>
                    <a:lnTo>
                      <a:pt x="724" y="0"/>
                    </a:lnTo>
                    <a:lnTo>
                      <a:pt x="652" y="0"/>
                    </a:lnTo>
                    <a:lnTo>
                      <a:pt x="0" y="652"/>
                    </a:lnTo>
                    <a:lnTo>
                      <a:pt x="70" y="65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8185150" y="-1274796"/>
                <a:ext cx="958850" cy="962025"/>
              </a:xfrm>
              <a:custGeom>
                <a:avLst/>
                <a:gdLst/>
                <a:ahLst/>
                <a:cxnLst>
                  <a:cxn ang="0">
                    <a:pos x="70" y="606"/>
                  </a:cxn>
                  <a:cxn ang="0">
                    <a:pos x="604" y="72"/>
                  </a:cxn>
                  <a:cxn ang="0">
                    <a:pos x="604" y="0"/>
                  </a:cxn>
                  <a:cxn ang="0">
                    <a:pos x="0" y="604"/>
                  </a:cxn>
                  <a:cxn ang="0">
                    <a:pos x="70" y="606"/>
                  </a:cxn>
                </a:cxnLst>
                <a:rect l="0" t="0" r="r" b="b"/>
                <a:pathLst>
                  <a:path w="604" h="606">
                    <a:moveTo>
                      <a:pt x="70" y="606"/>
                    </a:moveTo>
                    <a:lnTo>
                      <a:pt x="604" y="72"/>
                    </a:lnTo>
                    <a:lnTo>
                      <a:pt x="604" y="0"/>
                    </a:lnTo>
                    <a:lnTo>
                      <a:pt x="0" y="604"/>
                    </a:lnTo>
                    <a:lnTo>
                      <a:pt x="70" y="606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2" name="자유형 101"/>
              <p:cNvSpPr/>
              <p:nvPr/>
            </p:nvSpPr>
            <p:spPr>
              <a:xfrm>
                <a:off x="8394700" y="-1065246"/>
                <a:ext cx="749300" cy="752475"/>
              </a:xfrm>
              <a:custGeom>
                <a:avLst/>
                <a:gdLst/>
                <a:ahLst/>
                <a:cxnLst>
                  <a:cxn ang="0">
                    <a:pos x="70" y="474"/>
                  </a:cxn>
                  <a:cxn ang="0">
                    <a:pos x="472" y="72"/>
                  </a:cxn>
                  <a:cxn ang="0">
                    <a:pos x="472" y="0"/>
                  </a:cxn>
                  <a:cxn ang="0">
                    <a:pos x="0" y="472"/>
                  </a:cxn>
                  <a:cxn ang="0">
                    <a:pos x="70" y="474"/>
                  </a:cxn>
                </a:cxnLst>
                <a:rect l="0" t="0" r="r" b="b"/>
                <a:pathLst>
                  <a:path w="472" h="474">
                    <a:moveTo>
                      <a:pt x="70" y="474"/>
                    </a:moveTo>
                    <a:lnTo>
                      <a:pt x="472" y="72"/>
                    </a:lnTo>
                    <a:lnTo>
                      <a:pt x="472" y="0"/>
                    </a:lnTo>
                    <a:lnTo>
                      <a:pt x="0" y="472"/>
                    </a:lnTo>
                    <a:lnTo>
                      <a:pt x="70" y="474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자유형 102"/>
              <p:cNvSpPr/>
              <p:nvPr/>
            </p:nvSpPr>
            <p:spPr>
              <a:xfrm>
                <a:off x="8604250" y="-855696"/>
                <a:ext cx="539750" cy="542925"/>
              </a:xfrm>
              <a:custGeom>
                <a:avLst/>
                <a:gdLst/>
                <a:ahLst/>
                <a:cxnLst>
                  <a:cxn ang="0">
                    <a:pos x="70" y="342"/>
                  </a:cxn>
                  <a:cxn ang="0">
                    <a:pos x="340" y="72"/>
                  </a:cxn>
                  <a:cxn ang="0">
                    <a:pos x="340" y="0"/>
                  </a:cxn>
                  <a:cxn ang="0">
                    <a:pos x="0" y="340"/>
                  </a:cxn>
                  <a:cxn ang="0">
                    <a:pos x="70" y="342"/>
                  </a:cxn>
                </a:cxnLst>
                <a:rect l="0" t="0" r="r" b="b"/>
                <a:pathLst>
                  <a:path w="340" h="342">
                    <a:moveTo>
                      <a:pt x="70" y="342"/>
                    </a:moveTo>
                    <a:lnTo>
                      <a:pt x="340" y="72"/>
                    </a:lnTo>
                    <a:lnTo>
                      <a:pt x="340" y="0"/>
                    </a:lnTo>
                    <a:lnTo>
                      <a:pt x="0" y="340"/>
                    </a:lnTo>
                    <a:lnTo>
                      <a:pt x="70" y="342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4" name="자유형 103"/>
              <p:cNvSpPr/>
              <p:nvPr/>
            </p:nvSpPr>
            <p:spPr>
              <a:xfrm>
                <a:off x="8813800" y="-646146"/>
                <a:ext cx="330200" cy="333375"/>
              </a:xfrm>
              <a:custGeom>
                <a:avLst/>
                <a:gdLst/>
                <a:ahLst/>
                <a:cxnLst>
                  <a:cxn ang="0">
                    <a:pos x="70" y="210"/>
                  </a:cxn>
                  <a:cxn ang="0">
                    <a:pos x="208" y="72"/>
                  </a:cxn>
                  <a:cxn ang="0">
                    <a:pos x="208" y="0"/>
                  </a:cxn>
                  <a:cxn ang="0">
                    <a:pos x="0" y="208"/>
                  </a:cxn>
                  <a:cxn ang="0">
                    <a:pos x="70" y="210"/>
                  </a:cxn>
                </a:cxnLst>
                <a:rect l="0" t="0" r="r" b="b"/>
                <a:pathLst>
                  <a:path w="208" h="210">
                    <a:moveTo>
                      <a:pt x="70" y="210"/>
                    </a:moveTo>
                    <a:lnTo>
                      <a:pt x="208" y="72"/>
                    </a:lnTo>
                    <a:lnTo>
                      <a:pt x="208" y="0"/>
                    </a:lnTo>
                    <a:lnTo>
                      <a:pt x="0" y="208"/>
                    </a:lnTo>
                    <a:lnTo>
                      <a:pt x="70" y="210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5" name="자유형 104"/>
              <p:cNvSpPr/>
              <p:nvPr/>
            </p:nvSpPr>
            <p:spPr>
              <a:xfrm>
                <a:off x="9023350" y="-436596"/>
                <a:ext cx="120650" cy="123825"/>
              </a:xfrm>
              <a:custGeom>
                <a:avLst/>
                <a:gdLst/>
                <a:ahLst/>
                <a:cxnLst>
                  <a:cxn ang="0">
                    <a:pos x="70" y="78"/>
                  </a:cxn>
                  <a:cxn ang="0">
                    <a:pos x="76" y="72"/>
                  </a:cxn>
                  <a:cxn ang="0">
                    <a:pos x="76" y="0"/>
                  </a:cxn>
                  <a:cxn ang="0">
                    <a:pos x="0" y="76"/>
                  </a:cxn>
                  <a:cxn ang="0">
                    <a:pos x="70" y="78"/>
                  </a:cxn>
                </a:cxnLst>
                <a:rect l="0" t="0" r="r" b="b"/>
                <a:pathLst>
                  <a:path w="76" h="78">
                    <a:moveTo>
                      <a:pt x="70" y="78"/>
                    </a:moveTo>
                    <a:lnTo>
                      <a:pt x="76" y="72"/>
                    </a:lnTo>
                    <a:lnTo>
                      <a:pt x="76" y="0"/>
                    </a:lnTo>
                    <a:lnTo>
                      <a:pt x="0" y="76"/>
                    </a:lnTo>
                    <a:lnTo>
                      <a:pt x="70" y="78"/>
                    </a:ln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lvl="0" algn="ctr">
                  <a:defRPr lang="ko-KR" altLang="en-US"/>
                </a:pPr>
                <a:endParaRPr lang="ko-KR" altLang="en-US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7858148" y="4500570"/>
              <a:ext cx="1285852" cy="7826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" y="5286388"/>
              <a:ext cx="9143999" cy="1571612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858148" y="5286388"/>
              <a:ext cx="1285200" cy="1571611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cxnSp>
          <p:nvCxnSpPr>
            <p:cNvPr id="13" name="직선 연결선[R] 12"/>
            <p:cNvCxnSpPr/>
            <p:nvPr/>
          </p:nvCxnSpPr>
          <p:spPr>
            <a:xfrm>
              <a:off x="0" y="5260803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24877" y="3537860"/>
            <a:ext cx="9740827" cy="858614"/>
          </a:xfrm>
        </p:spPr>
        <p:txBody>
          <a:bodyPr/>
          <a:lstStyle>
            <a:lvl1pPr algn="l"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24877" y="3030886"/>
            <a:ext cx="9740827" cy="398114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106" name="날짜 개체 틀 105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107" name="바닥글 개체 틀 106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8" name="슬라이드 번호 개체 틀 107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" y="6286520"/>
            <a:ext cx="12191998" cy="57148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0" y="4643450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8" name="자유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10477530" y="-1"/>
            <a:ext cx="1714469" cy="464457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10477530" y="4630057"/>
            <a:ext cx="1714469" cy="16512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cxnSp>
        <p:nvCxnSpPr>
          <p:cNvPr id="102" name="직선 연결선[R] 101"/>
          <p:cNvCxnSpPr/>
          <p:nvPr/>
        </p:nvCxnSpPr>
        <p:spPr>
          <a:xfrm>
            <a:off x="0" y="6256360"/>
            <a:ext cx="12191999" cy="158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496731" y="6286520"/>
            <a:ext cx="1695267" cy="571480"/>
          </a:xfrm>
          <a:prstGeom prst="rect">
            <a:avLst/>
          </a:prstGeom>
          <a:solidFill>
            <a:schemeClr val="tx1">
              <a:lumMod val="10000"/>
              <a:lumOff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1461" y="4714884"/>
            <a:ext cx="9810818" cy="1470025"/>
          </a:xfrm>
        </p:spPr>
        <p:txBody>
          <a:bodyPr/>
          <a:lstStyle>
            <a:lvl1pPr>
              <a:defRPr sz="4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4" name="날짜 개체 틀 103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105" name="바닥글 개체 틀 10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6" name="슬라이드 번호 개체 틀 10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" y="1214422"/>
            <a:ext cx="1741717" cy="5628251"/>
            <a:chOff x="2" y="1214422"/>
            <a:chExt cx="1306288" cy="5546291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 7"/>
            <p:cNvSpPr/>
            <p:nvPr/>
          </p:nvSpPr>
          <p:spPr>
            <a:xfrm rot="16200000">
              <a:off x="-54438" y="6692016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6200000">
              <a:off x="23393" y="6625284"/>
              <a:ext cx="119980" cy="15087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 rot="16200000">
              <a:off x="-54438" y="6483630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50225" y="6390065"/>
              <a:ext cx="328366" cy="41293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-54438" y="6275244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rot="16200000">
              <a:off x="77058" y="6154846"/>
              <a:ext cx="536752" cy="674981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 rot="16200000">
              <a:off x="-54438" y="6066858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 rot="16200000">
              <a:off x="103891" y="5919627"/>
              <a:ext cx="745138" cy="937033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 rot="16200000">
              <a:off x="130724" y="5684409"/>
              <a:ext cx="953524" cy="1199084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 rot="16200000">
              <a:off x="85634" y="552111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 rot="16200000">
              <a:off x="-54438" y="658013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 rot="16200000">
              <a:off x="-54438" y="637175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 rot="16200000">
              <a:off x="-54438" y="616336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 rot="16200000">
              <a:off x="-54438" y="59549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 rot="16200000">
              <a:off x="-54438" y="57465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 rot="16200000">
              <a:off x="-54438" y="55382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 rot="16200000">
              <a:off x="-54438" y="544605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 rot="16200000">
              <a:off x="85634" y="531708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 rot="16200000">
              <a:off x="-54438" y="523766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16200000">
              <a:off x="85634" y="510869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 rot="16200000">
              <a:off x="-54438" y="502928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 rot="16200000">
              <a:off x="85634" y="490031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16200000">
              <a:off x="-54438" y="482089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 rot="16200000">
              <a:off x="85634" y="469192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rot="16200000">
              <a:off x="-54438" y="461251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 rot="16200000">
              <a:off x="85634" y="4483538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 rot="16200000">
              <a:off x="-54438" y="440412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 rot="16200000">
              <a:off x="85634" y="427515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 rot="16200000">
              <a:off x="-54438" y="419573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 rot="16200000">
              <a:off x="85634" y="406676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 rot="16200000">
              <a:off x="-54438" y="398735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 rot="16200000">
              <a:off x="85634" y="385838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 rot="16200000">
              <a:off x="-54438" y="377896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 rot="16200000">
              <a:off x="85634" y="364999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 rot="16200000">
              <a:off x="-54438" y="35705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 rot="16200000">
              <a:off x="85634" y="3441608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 rot="16200000">
              <a:off x="-54438" y="33621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 rot="16200000">
              <a:off x="85634" y="3233222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 rot="16200000">
              <a:off x="-54438" y="31538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 rot="16200000">
              <a:off x="85634" y="3024836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 rot="16200000">
              <a:off x="-54438" y="294542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 rot="16200000">
              <a:off x="85634" y="2816450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 rot="16200000">
              <a:off x="-54438" y="273703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 rot="16200000">
              <a:off x="85634" y="2608064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 rot="16200000">
              <a:off x="-54438" y="2528652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 rot="16200000">
              <a:off x="85634" y="2399679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 rot="16200000">
              <a:off x="-54438" y="2326581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 rot="16200000">
              <a:off x="85634" y="2197607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 rot="16200000">
              <a:off x="-54438" y="2118195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 rot="16200000">
              <a:off x="85634" y="1989221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 rot="16200000">
              <a:off x="-54438" y="1909809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 rot="16200000">
              <a:off x="85634" y="1780835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 rot="16200000">
              <a:off x="-54438" y="1701423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 rot="16200000">
              <a:off x="85634" y="1572449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 rot="16200000">
              <a:off x="-54438" y="1493037"/>
              <a:ext cx="116822" cy="7941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 rot="16200000">
              <a:off x="85634" y="1364063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 rot="16200000">
              <a:off x="85634" y="1155677"/>
              <a:ext cx="1142966" cy="1298346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 rot="16200000">
              <a:off x="228000" y="1089659"/>
              <a:ext cx="953524" cy="120305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 rot="16200000">
              <a:off x="463219" y="1116493"/>
              <a:ext cx="745138" cy="941003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 rot="16200000">
              <a:off x="698438" y="1143329"/>
              <a:ext cx="536752" cy="678952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 rot="16200000">
              <a:off x="933657" y="1170168"/>
              <a:ext cx="328366" cy="416900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 rot="16200000">
              <a:off x="1168875" y="1196987"/>
              <a:ext cx="119980" cy="154849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0" y="-2"/>
            <a:ext cx="1744133" cy="12176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 rot="16200000">
            <a:off x="-1667048" y="3381376"/>
            <a:ext cx="6858000" cy="9525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72" name="제목 71"/>
          <p:cNvSpPr>
            <a:spLocks noGrp="1"/>
          </p:cNvSpPr>
          <p:nvPr>
            <p:ph type="title"/>
          </p:nvPr>
        </p:nvSpPr>
        <p:spPr>
          <a:xfrm>
            <a:off x="2285973" y="1000108"/>
            <a:ext cx="9144063" cy="1143000"/>
          </a:xfrm>
        </p:spPr>
        <p:txBody>
          <a:bodyPr/>
          <a:lstStyle>
            <a:lvl1pPr algn="l"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74" name="텍스트 개체 틀 73"/>
          <p:cNvSpPr>
            <a:spLocks noGrp="1"/>
          </p:cNvSpPr>
          <p:nvPr>
            <p:ph type="body" sz="quarter" idx="15"/>
          </p:nvPr>
        </p:nvSpPr>
        <p:spPr>
          <a:xfrm>
            <a:off x="2285973" y="2286000"/>
            <a:ext cx="9143999" cy="35004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5400000">
            <a:off x="7524616" y="2190803"/>
            <a:ext cx="6858001" cy="2476474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3627" y="0"/>
            <a:ext cx="17417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2017827" y="0"/>
            <a:ext cx="17417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1" name="세로 제목 100"/>
          <p:cNvSpPr>
            <a:spLocks noGrp="1"/>
          </p:cNvSpPr>
          <p:nvPr>
            <p:ph type="title" orient="vert"/>
          </p:nvPr>
        </p:nvSpPr>
        <p:spPr>
          <a:xfrm>
            <a:off x="9810775" y="274638"/>
            <a:ext cx="17716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" name="세로 텍스트 개체 틀 101"/>
          <p:cNvSpPr>
            <a:spLocks noGrp="1"/>
          </p:cNvSpPr>
          <p:nvPr>
            <p:ph type="body" orient="vert" idx="1"/>
          </p:nvPr>
        </p:nvSpPr>
        <p:spPr>
          <a:xfrm>
            <a:off x="406399" y="274638"/>
            <a:ext cx="9118623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B5D8D85-D8F1-41B9-A412-4CA7948E60E2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FF97BFC-7AC6-48EA-B128-E54479BD4B7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8pPr>
              <a:defRPr/>
            </a:lvl8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flipH="1" flipV="1">
            <a:off x="67724" y="351939"/>
            <a:ext cx="12124275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8" name="자유형 7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 flipH="1">
            <a:off x="0" y="1928802"/>
            <a:ext cx="1714469" cy="492919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grpSp>
        <p:nvGrpSpPr>
          <p:cNvPr id="101" name="그룹 100"/>
          <p:cNvGrpSpPr/>
          <p:nvPr/>
        </p:nvGrpSpPr>
        <p:grpSpPr>
          <a:xfrm>
            <a:off x="0" y="285728"/>
            <a:ext cx="12191999" cy="1651237"/>
            <a:chOff x="0" y="576705"/>
            <a:chExt cx="9144000" cy="1651237"/>
          </a:xfrm>
        </p:grpSpPr>
        <p:sp>
          <p:nvSpPr>
            <p:cNvPr id="102" name="직사각형 101"/>
            <p:cNvSpPr/>
            <p:nvPr/>
          </p:nvSpPr>
          <p:spPr>
            <a:xfrm flipH="1">
              <a:off x="0" y="576705"/>
              <a:ext cx="1285852" cy="165123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cxnSp>
          <p:nvCxnSpPr>
            <p:cNvPr id="103" name="직선 연결선[R] 102"/>
            <p:cNvCxnSpPr/>
            <p:nvPr/>
          </p:nvCxnSpPr>
          <p:spPr>
            <a:xfrm flipH="1" flipV="1">
              <a:off x="0" y="600051"/>
              <a:ext cx="9144000" cy="1588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그룹 103"/>
          <p:cNvGrpSpPr/>
          <p:nvPr/>
        </p:nvGrpSpPr>
        <p:grpSpPr>
          <a:xfrm>
            <a:off x="0" y="-1"/>
            <a:ext cx="12191998" cy="285729"/>
            <a:chOff x="0" y="-1"/>
            <a:chExt cx="9143999" cy="571480"/>
          </a:xfrm>
        </p:grpSpPr>
        <p:sp>
          <p:nvSpPr>
            <p:cNvPr id="105" name="직사각형 104"/>
            <p:cNvSpPr/>
            <p:nvPr/>
          </p:nvSpPr>
          <p:spPr>
            <a:xfrm flipH="1">
              <a:off x="0" y="-1"/>
              <a:ext cx="9143999" cy="57148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25000"/>
                    <a:lumOff val="7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6" name="직사각형 105"/>
            <p:cNvSpPr/>
            <p:nvPr/>
          </p:nvSpPr>
          <p:spPr>
            <a:xfrm flipH="1">
              <a:off x="0" y="-1"/>
              <a:ext cx="1271451" cy="571480"/>
            </a:xfrm>
            <a:prstGeom prst="rect">
              <a:avLst/>
            </a:prstGeom>
            <a:solidFill>
              <a:schemeClr val="tx1">
                <a:lumMod val="10000"/>
                <a:lumOff val="90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7" name="제목 106"/>
          <p:cNvSpPr>
            <a:spLocks noGrp="1"/>
          </p:cNvSpPr>
          <p:nvPr>
            <p:ph type="title"/>
          </p:nvPr>
        </p:nvSpPr>
        <p:spPr>
          <a:xfrm>
            <a:off x="2190722" y="3643303"/>
            <a:ext cx="9242226" cy="928705"/>
          </a:xfrm>
        </p:spPr>
        <p:txBody>
          <a:bodyPr anchor="t"/>
          <a:lstStyle>
            <a:lvl1pPr algn="r">
              <a:defRPr sz="4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8" name="텍스트 개체 틀 107"/>
          <p:cNvSpPr>
            <a:spLocks noGrp="1"/>
          </p:cNvSpPr>
          <p:nvPr>
            <p:ph type="body" idx="1"/>
          </p:nvPr>
        </p:nvSpPr>
        <p:spPr>
          <a:xfrm>
            <a:off x="2190723" y="3214686"/>
            <a:ext cx="9144063" cy="428617"/>
          </a:xfrm>
        </p:spPr>
        <p:txBody>
          <a:bodyPr anchor="b">
            <a:noAutofit/>
          </a:bodyPr>
          <a:lstStyle>
            <a:lvl1pPr marL="0" indent="0" algn="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B5D8D85-D8F1-41B9-A412-4CA7948E60E2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CFF97BFC-7AC6-48EA-B128-E54479BD4B7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44498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03909" y="1314450"/>
            <a:ext cx="5543590" cy="496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6pPr>
            <a:lvl7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7pPr>
            <a:lvl8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8pPr>
            <a:lvl9pPr>
              <a:buClr>
                <a:schemeClr val="bg2">
                  <a:lumMod val="25000"/>
                </a:schemeClr>
              </a:buClr>
              <a:defRPr sz="1600">
                <a:solidFill>
                  <a:schemeClr val="bg2">
                    <a:lumMod val="2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" name="표 개체 틀 5"/>
          <p:cNvSpPr>
            <a:spLocks noGrp="1" noTextEdit="1"/>
          </p:cNvSpPr>
          <p:nvPr>
            <p:ph type="tbl" sz="quarter" idx="13"/>
          </p:nvPr>
        </p:nvSpPr>
        <p:spPr>
          <a:xfrm>
            <a:off x="444499" y="1323134"/>
            <a:ext cx="113029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444499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2"/>
          </p:nvPr>
        </p:nvSpPr>
        <p:spPr>
          <a:xfrm>
            <a:off x="6197598" y="1313963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8" name="내용 개체 틀 7"/>
          <p:cNvSpPr>
            <a:spLocks noGrp="1"/>
          </p:cNvSpPr>
          <p:nvPr>
            <p:ph sz="quarter" idx="3"/>
          </p:nvPr>
        </p:nvSpPr>
        <p:spPr>
          <a:xfrm>
            <a:off x="442937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4"/>
          </p:nvPr>
        </p:nvSpPr>
        <p:spPr>
          <a:xfrm>
            <a:off x="6196035" y="3938099"/>
            <a:ext cx="5549899" cy="233887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5286367"/>
            <a:ext cx="12191999" cy="1571633"/>
            <a:chOff x="0" y="-1357346"/>
            <a:chExt cx="9144000" cy="1044575"/>
          </a:xfrm>
          <a:solidFill>
            <a:schemeClr val="tx2">
              <a:lumMod val="20000"/>
              <a:lumOff val="80000"/>
              <a:alpha val="49000"/>
            </a:schemeClr>
          </a:solidFill>
        </p:grpSpPr>
        <p:sp>
          <p:nvSpPr>
            <p:cNvPr id="9" name="자유형 8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7" name="자유형 96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8" name="자유형 97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9" name="자유형 98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0" name="자유형 99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01" name="직사각형 100"/>
          <p:cNvSpPr/>
          <p:nvPr/>
        </p:nvSpPr>
        <p:spPr>
          <a:xfrm rot="5400000">
            <a:off x="6030682" y="696878"/>
            <a:ext cx="130630" cy="1219199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 rot="5400000">
            <a:off x="6030682" y="-6030493"/>
            <a:ext cx="130630" cy="12191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14469" y="500042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14469" y="1071546"/>
            <a:ext cx="8680109" cy="41148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14469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3" name="날짜 개체 틀 102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104" name="바닥글 개체 틀 103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5" name="슬라이드 번호 개체 틀 104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분할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0" y="0"/>
            <a:ext cx="12191999" cy="1044575"/>
            <a:chOff x="0" y="-1357346"/>
            <a:chExt cx="9144000" cy="1044575"/>
          </a:xfrm>
          <a:solidFill>
            <a:schemeClr val="tx2">
              <a:lumMod val="20000"/>
              <a:lumOff val="80000"/>
              <a:alpha val="52000"/>
            </a:schemeClr>
          </a:solidFill>
        </p:grpSpPr>
        <p:sp>
          <p:nvSpPr>
            <p:cNvPr id="17" name="자유형 16"/>
            <p:cNvSpPr/>
            <p:nvPr/>
          </p:nvSpPr>
          <p:spPr>
            <a:xfrm>
              <a:off x="6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0" y="-1350996"/>
              <a:ext cx="120650" cy="1206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0" y="76"/>
                </a:cxn>
                <a:cxn ang="0">
                  <a:pos x="76" y="0"/>
                </a:cxn>
                <a:cxn ang="0">
                  <a:pos x="4" y="0"/>
                </a:cxn>
              </a:cxnLst>
              <a:rect l="0" t="0" r="r" b="b"/>
              <a:pathLst>
                <a:path w="76" h="76">
                  <a:moveTo>
                    <a:pt x="4" y="0"/>
                  </a:moveTo>
                  <a:lnTo>
                    <a:pt x="0" y="4"/>
                  </a:lnTo>
                  <a:lnTo>
                    <a:pt x="0" y="76"/>
                  </a:lnTo>
                  <a:lnTo>
                    <a:pt x="76" y="0"/>
                  </a:lnTo>
                  <a:lnTo>
                    <a:pt x="4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215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0" y="-1350996"/>
              <a:ext cx="330200" cy="33020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0" y="136"/>
                </a:cxn>
                <a:cxn ang="0">
                  <a:pos x="0" y="208"/>
                </a:cxn>
                <a:cxn ang="0">
                  <a:pos x="208" y="0"/>
                </a:cxn>
                <a:cxn ang="0">
                  <a:pos x="136" y="0"/>
                </a:cxn>
              </a:cxnLst>
              <a:rect l="0" t="0" r="r" b="b"/>
              <a:pathLst>
                <a:path w="208" h="208">
                  <a:moveTo>
                    <a:pt x="136" y="0"/>
                  </a:moveTo>
                  <a:lnTo>
                    <a:pt x="0" y="136"/>
                  </a:lnTo>
                  <a:lnTo>
                    <a:pt x="0" y="208"/>
                  </a:lnTo>
                  <a:lnTo>
                    <a:pt x="208" y="0"/>
                  </a:lnTo>
                  <a:lnTo>
                    <a:pt x="136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25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0" y="-1350996"/>
              <a:ext cx="539750" cy="539750"/>
            </a:xfrm>
            <a:custGeom>
              <a:avLst/>
              <a:gdLst/>
              <a:ahLst/>
              <a:cxnLst>
                <a:cxn ang="0">
                  <a:pos x="268" y="0"/>
                </a:cxn>
                <a:cxn ang="0">
                  <a:pos x="0" y="268"/>
                </a:cxn>
                <a:cxn ang="0">
                  <a:pos x="0" y="340"/>
                </a:cxn>
                <a:cxn ang="0">
                  <a:pos x="340" y="0"/>
                </a:cxn>
                <a:cxn ang="0">
                  <a:pos x="268" y="0"/>
                </a:cxn>
              </a:cxnLst>
              <a:rect l="0" t="0" r="r" b="b"/>
              <a:pathLst>
                <a:path w="340" h="340">
                  <a:moveTo>
                    <a:pt x="268" y="0"/>
                  </a:moveTo>
                  <a:lnTo>
                    <a:pt x="0" y="268"/>
                  </a:lnTo>
                  <a:lnTo>
                    <a:pt x="0" y="340"/>
                  </a:lnTo>
                  <a:lnTo>
                    <a:pt x="340" y="0"/>
                  </a:lnTo>
                  <a:lnTo>
                    <a:pt x="268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635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0" y="-1350996"/>
              <a:ext cx="749300" cy="749300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0" y="400"/>
                </a:cxn>
                <a:cxn ang="0">
                  <a:pos x="0" y="472"/>
                </a:cxn>
                <a:cxn ang="0">
                  <a:pos x="472" y="0"/>
                </a:cxn>
                <a:cxn ang="0">
                  <a:pos x="400" y="0"/>
                </a:cxn>
              </a:cxnLst>
              <a:rect l="0" t="0" r="r" b="b"/>
              <a:pathLst>
                <a:path w="472" h="472">
                  <a:moveTo>
                    <a:pt x="400" y="0"/>
                  </a:moveTo>
                  <a:lnTo>
                    <a:pt x="0" y="400"/>
                  </a:lnTo>
                  <a:lnTo>
                    <a:pt x="0" y="472"/>
                  </a:lnTo>
                  <a:lnTo>
                    <a:pt x="472" y="0"/>
                  </a:lnTo>
                  <a:lnTo>
                    <a:pt x="400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844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0" y="-1350996"/>
              <a:ext cx="958850" cy="958850"/>
            </a:xfrm>
            <a:custGeom>
              <a:avLst/>
              <a:gdLst/>
              <a:ahLst/>
              <a:cxnLst>
                <a:cxn ang="0">
                  <a:pos x="532" y="0"/>
                </a:cxn>
                <a:cxn ang="0">
                  <a:pos x="0" y="532"/>
                </a:cxn>
                <a:cxn ang="0">
                  <a:pos x="0" y="604"/>
                </a:cxn>
                <a:cxn ang="0">
                  <a:pos x="604" y="0"/>
                </a:cxn>
                <a:cxn ang="0">
                  <a:pos x="532" y="0"/>
                </a:cxn>
              </a:cxnLst>
              <a:rect l="0" t="0" r="r" b="b"/>
              <a:pathLst>
                <a:path w="604" h="604">
                  <a:moveTo>
                    <a:pt x="532" y="0"/>
                  </a:moveTo>
                  <a:lnTo>
                    <a:pt x="0" y="532"/>
                  </a:lnTo>
                  <a:lnTo>
                    <a:pt x="0" y="604"/>
                  </a:lnTo>
                  <a:lnTo>
                    <a:pt x="604" y="0"/>
                  </a:lnTo>
                  <a:lnTo>
                    <a:pt x="532" y="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054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19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1263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228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1473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438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1682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647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892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6" name="자유형 35"/>
            <p:cNvSpPr/>
            <p:nvPr/>
          </p:nvSpPr>
          <p:spPr>
            <a:xfrm>
              <a:off x="857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자유형 36"/>
            <p:cNvSpPr/>
            <p:nvPr/>
          </p:nvSpPr>
          <p:spPr>
            <a:xfrm>
              <a:off x="2101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자유형 37"/>
            <p:cNvSpPr/>
            <p:nvPr/>
          </p:nvSpPr>
          <p:spPr>
            <a:xfrm>
              <a:off x="1066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자유형 38"/>
            <p:cNvSpPr/>
            <p:nvPr/>
          </p:nvSpPr>
          <p:spPr>
            <a:xfrm>
              <a:off x="2311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276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520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485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730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자유형 43"/>
            <p:cNvSpPr/>
            <p:nvPr/>
          </p:nvSpPr>
          <p:spPr>
            <a:xfrm>
              <a:off x="1695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자유형 44"/>
            <p:cNvSpPr/>
            <p:nvPr/>
          </p:nvSpPr>
          <p:spPr>
            <a:xfrm>
              <a:off x="2940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1905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자유형 46"/>
            <p:cNvSpPr/>
            <p:nvPr/>
          </p:nvSpPr>
          <p:spPr>
            <a:xfrm>
              <a:off x="3149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2114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자유형 48"/>
            <p:cNvSpPr/>
            <p:nvPr/>
          </p:nvSpPr>
          <p:spPr>
            <a:xfrm>
              <a:off x="3359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자유형 49"/>
            <p:cNvSpPr/>
            <p:nvPr/>
          </p:nvSpPr>
          <p:spPr>
            <a:xfrm>
              <a:off x="2324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3568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자유형 51"/>
            <p:cNvSpPr/>
            <p:nvPr/>
          </p:nvSpPr>
          <p:spPr>
            <a:xfrm>
              <a:off x="2533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>
              <a:off x="37782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자유형 53"/>
            <p:cNvSpPr/>
            <p:nvPr/>
          </p:nvSpPr>
          <p:spPr>
            <a:xfrm>
              <a:off x="27432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5" name="자유형 54"/>
            <p:cNvSpPr/>
            <p:nvPr/>
          </p:nvSpPr>
          <p:spPr>
            <a:xfrm>
              <a:off x="39878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6" name="자유형 55"/>
            <p:cNvSpPr/>
            <p:nvPr/>
          </p:nvSpPr>
          <p:spPr>
            <a:xfrm>
              <a:off x="29527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7" name="자유형 56"/>
            <p:cNvSpPr/>
            <p:nvPr/>
          </p:nvSpPr>
          <p:spPr>
            <a:xfrm>
              <a:off x="41973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8" name="자유형 57"/>
            <p:cNvSpPr/>
            <p:nvPr/>
          </p:nvSpPr>
          <p:spPr>
            <a:xfrm>
              <a:off x="31623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406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0" name="자유형 59"/>
            <p:cNvSpPr/>
            <p:nvPr/>
          </p:nvSpPr>
          <p:spPr>
            <a:xfrm>
              <a:off x="3371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60"/>
            <p:cNvSpPr/>
            <p:nvPr/>
          </p:nvSpPr>
          <p:spPr>
            <a:xfrm>
              <a:off x="4616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3581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4826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3790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5035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4000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245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4210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4546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4419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56642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2" name="자유형 71"/>
            <p:cNvSpPr/>
            <p:nvPr/>
          </p:nvSpPr>
          <p:spPr>
            <a:xfrm>
              <a:off x="46291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58737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48387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60833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50482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>
              <a:off x="62928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52578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65024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54673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67119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2" name="자유형 81"/>
            <p:cNvSpPr/>
            <p:nvPr/>
          </p:nvSpPr>
          <p:spPr>
            <a:xfrm>
              <a:off x="56769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3" name="자유형 82"/>
            <p:cNvSpPr/>
            <p:nvPr/>
          </p:nvSpPr>
          <p:spPr>
            <a:xfrm>
              <a:off x="69215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4" name="자유형 83"/>
            <p:cNvSpPr/>
            <p:nvPr/>
          </p:nvSpPr>
          <p:spPr>
            <a:xfrm>
              <a:off x="58864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5" name="자유형 84"/>
            <p:cNvSpPr/>
            <p:nvPr/>
          </p:nvSpPr>
          <p:spPr>
            <a:xfrm>
              <a:off x="71310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6" name="자유형 85"/>
            <p:cNvSpPr/>
            <p:nvPr/>
          </p:nvSpPr>
          <p:spPr>
            <a:xfrm>
              <a:off x="60960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7" name="자유형 86"/>
            <p:cNvSpPr/>
            <p:nvPr/>
          </p:nvSpPr>
          <p:spPr>
            <a:xfrm>
              <a:off x="73406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8" name="자유형 87"/>
            <p:cNvSpPr/>
            <p:nvPr/>
          </p:nvSpPr>
          <p:spPr>
            <a:xfrm>
              <a:off x="63055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75501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0" name="자유형 89"/>
            <p:cNvSpPr/>
            <p:nvPr/>
          </p:nvSpPr>
          <p:spPr>
            <a:xfrm>
              <a:off x="65151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1" name="자유형 90"/>
            <p:cNvSpPr/>
            <p:nvPr/>
          </p:nvSpPr>
          <p:spPr>
            <a:xfrm>
              <a:off x="77597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2" name="자유형 91"/>
            <p:cNvSpPr/>
            <p:nvPr/>
          </p:nvSpPr>
          <p:spPr>
            <a:xfrm>
              <a:off x="67246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9629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4" name="자유형 93"/>
            <p:cNvSpPr/>
            <p:nvPr/>
          </p:nvSpPr>
          <p:spPr>
            <a:xfrm>
              <a:off x="69278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81724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96" name="자유형 95"/>
            <p:cNvSpPr/>
            <p:nvPr/>
          </p:nvSpPr>
          <p:spPr>
            <a:xfrm>
              <a:off x="71374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83820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5" name="자유형 104"/>
            <p:cNvSpPr/>
            <p:nvPr/>
          </p:nvSpPr>
          <p:spPr>
            <a:xfrm>
              <a:off x="73469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859155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09" name="자유형 108"/>
            <p:cNvSpPr/>
            <p:nvPr/>
          </p:nvSpPr>
          <p:spPr>
            <a:xfrm>
              <a:off x="75565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0" name="자유형 109"/>
            <p:cNvSpPr/>
            <p:nvPr/>
          </p:nvSpPr>
          <p:spPr>
            <a:xfrm>
              <a:off x="8801100" y="-1357346"/>
              <a:ext cx="117475" cy="6350"/>
            </a:xfrm>
            <a:custGeom>
              <a:avLst/>
              <a:gdLst/>
              <a:ahLst/>
              <a:cxnLst>
                <a:cxn ang="0">
                  <a:pos x="74" y="2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72" y="4"/>
                </a:cxn>
                <a:cxn ang="0">
                  <a:pos x="74" y="2"/>
                </a:cxn>
              </a:cxnLst>
              <a:rect l="0" t="0" r="r" b="b"/>
              <a:pathLst>
                <a:path w="74" h="4">
                  <a:moveTo>
                    <a:pt x="74" y="2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72" y="4"/>
                  </a:lnTo>
                  <a:lnTo>
                    <a:pt x="74" y="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1" name="자유형 110"/>
            <p:cNvSpPr/>
            <p:nvPr/>
          </p:nvSpPr>
          <p:spPr>
            <a:xfrm>
              <a:off x="776605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2" name="자유형 111"/>
            <p:cNvSpPr/>
            <p:nvPr/>
          </p:nvSpPr>
          <p:spPr>
            <a:xfrm>
              <a:off x="7975600" y="-1350996"/>
              <a:ext cx="1149350" cy="1038225"/>
            </a:xfrm>
            <a:custGeom>
              <a:avLst/>
              <a:gdLst/>
              <a:ahLst/>
              <a:cxnLst>
                <a:cxn ang="0">
                  <a:pos x="70" y="654"/>
                </a:cxn>
                <a:cxn ang="0">
                  <a:pos x="724" y="0"/>
                </a:cxn>
                <a:cxn ang="0">
                  <a:pos x="652" y="0"/>
                </a:cxn>
                <a:cxn ang="0">
                  <a:pos x="0" y="652"/>
                </a:cxn>
                <a:cxn ang="0">
                  <a:pos x="70" y="654"/>
                </a:cxn>
              </a:cxnLst>
              <a:rect l="0" t="0" r="r" b="b"/>
              <a:pathLst>
                <a:path w="724" h="654">
                  <a:moveTo>
                    <a:pt x="70" y="654"/>
                  </a:moveTo>
                  <a:lnTo>
                    <a:pt x="724" y="0"/>
                  </a:lnTo>
                  <a:lnTo>
                    <a:pt x="652" y="0"/>
                  </a:lnTo>
                  <a:lnTo>
                    <a:pt x="0" y="652"/>
                  </a:lnTo>
                  <a:lnTo>
                    <a:pt x="70" y="65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3" name="자유형 112"/>
            <p:cNvSpPr/>
            <p:nvPr/>
          </p:nvSpPr>
          <p:spPr>
            <a:xfrm>
              <a:off x="8185150" y="-1274796"/>
              <a:ext cx="958850" cy="962025"/>
            </a:xfrm>
            <a:custGeom>
              <a:avLst/>
              <a:gdLst/>
              <a:ahLst/>
              <a:cxnLst>
                <a:cxn ang="0">
                  <a:pos x="70" y="606"/>
                </a:cxn>
                <a:cxn ang="0">
                  <a:pos x="604" y="72"/>
                </a:cxn>
                <a:cxn ang="0">
                  <a:pos x="604" y="0"/>
                </a:cxn>
                <a:cxn ang="0">
                  <a:pos x="0" y="604"/>
                </a:cxn>
                <a:cxn ang="0">
                  <a:pos x="70" y="606"/>
                </a:cxn>
              </a:cxnLst>
              <a:rect l="0" t="0" r="r" b="b"/>
              <a:pathLst>
                <a:path w="604" h="606">
                  <a:moveTo>
                    <a:pt x="70" y="606"/>
                  </a:moveTo>
                  <a:lnTo>
                    <a:pt x="604" y="72"/>
                  </a:lnTo>
                  <a:lnTo>
                    <a:pt x="604" y="0"/>
                  </a:lnTo>
                  <a:lnTo>
                    <a:pt x="0" y="604"/>
                  </a:lnTo>
                  <a:lnTo>
                    <a:pt x="70" y="606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4" name="자유형 113"/>
            <p:cNvSpPr/>
            <p:nvPr/>
          </p:nvSpPr>
          <p:spPr>
            <a:xfrm>
              <a:off x="8394700" y="-1065246"/>
              <a:ext cx="749300" cy="752475"/>
            </a:xfrm>
            <a:custGeom>
              <a:avLst/>
              <a:gdLst/>
              <a:ahLst/>
              <a:cxnLst>
                <a:cxn ang="0">
                  <a:pos x="70" y="474"/>
                </a:cxn>
                <a:cxn ang="0">
                  <a:pos x="472" y="72"/>
                </a:cxn>
                <a:cxn ang="0">
                  <a:pos x="472" y="0"/>
                </a:cxn>
                <a:cxn ang="0">
                  <a:pos x="0" y="472"/>
                </a:cxn>
                <a:cxn ang="0">
                  <a:pos x="70" y="474"/>
                </a:cxn>
              </a:cxnLst>
              <a:rect l="0" t="0" r="r" b="b"/>
              <a:pathLst>
                <a:path w="472" h="474">
                  <a:moveTo>
                    <a:pt x="70" y="474"/>
                  </a:moveTo>
                  <a:lnTo>
                    <a:pt x="472" y="72"/>
                  </a:lnTo>
                  <a:lnTo>
                    <a:pt x="472" y="0"/>
                  </a:lnTo>
                  <a:lnTo>
                    <a:pt x="0" y="472"/>
                  </a:lnTo>
                  <a:lnTo>
                    <a:pt x="70" y="474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5" name="자유형 114"/>
            <p:cNvSpPr/>
            <p:nvPr/>
          </p:nvSpPr>
          <p:spPr>
            <a:xfrm>
              <a:off x="8604250" y="-855696"/>
              <a:ext cx="539750" cy="542925"/>
            </a:xfrm>
            <a:custGeom>
              <a:avLst/>
              <a:gdLst/>
              <a:ahLst/>
              <a:cxnLst>
                <a:cxn ang="0">
                  <a:pos x="70" y="342"/>
                </a:cxn>
                <a:cxn ang="0">
                  <a:pos x="340" y="72"/>
                </a:cxn>
                <a:cxn ang="0">
                  <a:pos x="340" y="0"/>
                </a:cxn>
                <a:cxn ang="0">
                  <a:pos x="0" y="340"/>
                </a:cxn>
                <a:cxn ang="0">
                  <a:pos x="70" y="342"/>
                </a:cxn>
              </a:cxnLst>
              <a:rect l="0" t="0" r="r" b="b"/>
              <a:pathLst>
                <a:path w="340" h="342">
                  <a:moveTo>
                    <a:pt x="70" y="342"/>
                  </a:moveTo>
                  <a:lnTo>
                    <a:pt x="340" y="72"/>
                  </a:lnTo>
                  <a:lnTo>
                    <a:pt x="340" y="0"/>
                  </a:lnTo>
                  <a:lnTo>
                    <a:pt x="0" y="340"/>
                  </a:lnTo>
                  <a:lnTo>
                    <a:pt x="70" y="342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6" name="자유형 115"/>
            <p:cNvSpPr/>
            <p:nvPr/>
          </p:nvSpPr>
          <p:spPr>
            <a:xfrm>
              <a:off x="8813800" y="-646146"/>
              <a:ext cx="330200" cy="333375"/>
            </a:xfrm>
            <a:custGeom>
              <a:avLst/>
              <a:gdLst/>
              <a:ahLst/>
              <a:cxnLst>
                <a:cxn ang="0">
                  <a:pos x="70" y="210"/>
                </a:cxn>
                <a:cxn ang="0">
                  <a:pos x="208" y="72"/>
                </a:cxn>
                <a:cxn ang="0">
                  <a:pos x="208" y="0"/>
                </a:cxn>
                <a:cxn ang="0">
                  <a:pos x="0" y="208"/>
                </a:cxn>
                <a:cxn ang="0">
                  <a:pos x="70" y="210"/>
                </a:cxn>
              </a:cxnLst>
              <a:rect l="0" t="0" r="r" b="b"/>
              <a:pathLst>
                <a:path w="208" h="210">
                  <a:moveTo>
                    <a:pt x="70" y="210"/>
                  </a:moveTo>
                  <a:lnTo>
                    <a:pt x="208" y="72"/>
                  </a:lnTo>
                  <a:lnTo>
                    <a:pt x="208" y="0"/>
                  </a:lnTo>
                  <a:lnTo>
                    <a:pt x="0" y="208"/>
                  </a:lnTo>
                  <a:lnTo>
                    <a:pt x="70" y="210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  <p:sp>
          <p:nvSpPr>
            <p:cNvPr id="117" name="자유형 116"/>
            <p:cNvSpPr/>
            <p:nvPr/>
          </p:nvSpPr>
          <p:spPr>
            <a:xfrm>
              <a:off x="9023350" y="-436596"/>
              <a:ext cx="120650" cy="123825"/>
            </a:xfrm>
            <a:custGeom>
              <a:avLst/>
              <a:gdLst/>
              <a:ahLst/>
              <a:cxnLst>
                <a:cxn ang="0">
                  <a:pos x="70" y="78"/>
                </a:cxn>
                <a:cxn ang="0">
                  <a:pos x="76" y="72"/>
                </a:cxn>
                <a:cxn ang="0">
                  <a:pos x="76" y="0"/>
                </a:cxn>
                <a:cxn ang="0">
                  <a:pos x="0" y="76"/>
                </a:cxn>
                <a:cxn ang="0">
                  <a:pos x="70" y="78"/>
                </a:cxn>
              </a:cxnLst>
              <a:rect l="0" t="0" r="r" b="b"/>
              <a:pathLst>
                <a:path w="76" h="78">
                  <a:moveTo>
                    <a:pt x="70" y="78"/>
                  </a:moveTo>
                  <a:lnTo>
                    <a:pt x="76" y="72"/>
                  </a:lnTo>
                  <a:lnTo>
                    <a:pt x="76" y="0"/>
                  </a:lnTo>
                  <a:lnTo>
                    <a:pt x="0" y="76"/>
                  </a:lnTo>
                  <a:lnTo>
                    <a:pt x="70" y="78"/>
                  </a:lnTo>
                </a:path>
              </a:pathLst>
            </a:custGeom>
            <a:grpFill/>
            <a:ln w="9525">
              <a:noFill/>
              <a:round/>
            </a:ln>
          </p:spPr>
          <p:txBody>
            <a:bodyPr anchor="ctr"/>
            <a:lstStyle/>
            <a:p>
              <a:pPr lvl="0"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2022-06-05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0" y="6727371"/>
            <a:ext cx="12210917" cy="130629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0" y="-1"/>
            <a:ext cx="174171" cy="10450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l" defTabSz="9144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1" hangingPunct="1">
        <a:spcBef>
          <a:spcPct val="20000"/>
        </a:spcBef>
        <a:buClr>
          <a:schemeClr val="tx2">
            <a:lumMod val="50000"/>
          </a:schemeClr>
        </a:buClr>
        <a:buSzPct val="100000"/>
        <a:buFont typeface="Arial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§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Wingdings"/>
        <a:buChar char="ü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–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Arial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 baseline="0">
          <a:solidFill>
            <a:schemeClr val="bg2">
              <a:lumMod val="25000"/>
            </a:schemeClr>
          </a:solidFill>
          <a:latin typeface="+mn-ea"/>
          <a:ea typeface="+mn-ea"/>
          <a:cs typeface="+mn-cs"/>
        </a:defRPr>
      </a:lvl6pPr>
      <a:lvl7pPr marL="1323975" indent="-163513" algn="l" defTabSz="70485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7pPr>
      <a:lvl8pPr marL="1524000" indent="-18097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Font typeface="Lucida Sans Unicode"/>
        <a:buChar char="»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9065" y="1891974"/>
            <a:ext cx="9740827" cy="1537026"/>
          </a:xfrm>
        </p:spPr>
        <p:txBody>
          <a:bodyPr/>
          <a:lstStyle/>
          <a:p>
            <a:pPr lvl="0" algn="ctr">
              <a:defRPr/>
            </a:pPr>
            <a:r>
              <a:rPr lang="ko-KR" altLang="en-US"/>
              <a:t>고급</a:t>
            </a:r>
            <a:r>
              <a:rPr lang="en-US" altLang="ko-KR"/>
              <a:t>C</a:t>
            </a:r>
            <a:r>
              <a:rPr lang="ko-KR" altLang="en-US"/>
              <a:t>프로그래밍 및 설계</a:t>
            </a:r>
            <a:br>
              <a:rPr lang="ko-KR" altLang="en-US"/>
            </a:br>
            <a:r>
              <a:rPr lang="en-US" altLang="ko-KR"/>
              <a:t>6</a:t>
            </a:r>
            <a:r>
              <a:rPr lang="ko-KR" altLang="en-US"/>
              <a:t>조 확진자 팀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58262" y="5522285"/>
            <a:ext cx="4607442" cy="118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/>
              <a:t>2014732040</a:t>
            </a:r>
            <a:r>
              <a:rPr lang="ko-KR" altLang="en-US"/>
              <a:t> 김병준</a:t>
            </a:r>
          </a:p>
          <a:p>
            <a:pPr lvl="0" algn="r">
              <a:defRPr/>
            </a:pPr>
            <a:r>
              <a:rPr lang="en-US" altLang="ko-KR"/>
              <a:t>2016732005</a:t>
            </a:r>
            <a:r>
              <a:rPr lang="ko-KR" altLang="en-US"/>
              <a:t> 전규현</a:t>
            </a:r>
          </a:p>
          <a:p>
            <a:pPr lvl="0" algn="r">
              <a:defRPr/>
            </a:pPr>
            <a:r>
              <a:rPr lang="en-US" altLang="ko-KR"/>
              <a:t>2019732014</a:t>
            </a:r>
            <a:r>
              <a:rPr lang="ko-KR" altLang="en-US"/>
              <a:t> 이동훈</a:t>
            </a:r>
          </a:p>
          <a:p>
            <a:pPr lvl="0" algn="r">
              <a:defRPr/>
            </a:pPr>
            <a:r>
              <a:rPr lang="en-US" altLang="ko-KR"/>
              <a:t>2019732039</a:t>
            </a:r>
            <a:r>
              <a:rPr lang="ko-KR" altLang="en-US"/>
              <a:t> 문순강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5320" t="10270" r="1060" b="40380"/>
          <a:stretch>
            <a:fillRect/>
          </a:stretch>
        </p:blipFill>
        <p:spPr>
          <a:xfrm>
            <a:off x="5847903" y="1219628"/>
            <a:ext cx="3863166" cy="27258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변수 입력 </a:t>
            </a:r>
            <a:r>
              <a:rPr lang="en-US" altLang="ko-KR"/>
              <a:t>–</a:t>
            </a:r>
            <a:r>
              <a:rPr lang="ko-KR" altLang="en-US"/>
              <a:t> 프로그램 실행 중 변수 변화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4694" y="1465563"/>
            <a:ext cx="3726179" cy="9067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4694" y="2433304"/>
            <a:ext cx="3855720" cy="13792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94694" y="3945433"/>
            <a:ext cx="4198620" cy="906780"/>
          </a:xfrm>
          <a:prstGeom prst="rect">
            <a:avLst/>
          </a:prstGeom>
        </p:spPr>
      </p:pic>
      <p:cxnSp>
        <p:nvCxnSpPr>
          <p:cNvPr id="16" name="직선 화살표 연결선 15"/>
          <p:cNvCxnSpPr>
            <a:stCxn id="20" idx="1"/>
            <a:endCxn id="10" idx="3"/>
          </p:cNvCxnSpPr>
          <p:nvPr/>
        </p:nvCxnSpPr>
        <p:spPr>
          <a:xfrm rot="10800000" flipV="1">
            <a:off x="4520874" y="1648268"/>
            <a:ext cx="1479430" cy="2706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1" idx="1"/>
          </p:cNvCxnSpPr>
          <p:nvPr/>
        </p:nvCxnSpPr>
        <p:spPr>
          <a:xfrm rot="10800000" flipV="1">
            <a:off x="4650415" y="2047926"/>
            <a:ext cx="1349889" cy="693373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8" name="직선 화살표 연결선 17"/>
          <p:cNvCxnSpPr>
            <a:stCxn id="19" idx="1"/>
          </p:cNvCxnSpPr>
          <p:nvPr/>
        </p:nvCxnSpPr>
        <p:spPr>
          <a:xfrm rot="5400000">
            <a:off x="4532704" y="2931225"/>
            <a:ext cx="1928209" cy="1006989"/>
          </a:xfrm>
          <a:prstGeom prst="straightConnector1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9" name="직사각형 4"/>
          <p:cNvSpPr/>
          <p:nvPr/>
        </p:nvSpPr>
        <p:spPr>
          <a:xfrm>
            <a:off x="6000304" y="2358700"/>
            <a:ext cx="828458" cy="223830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20" name="직사각형 4"/>
          <p:cNvSpPr/>
          <p:nvPr/>
        </p:nvSpPr>
        <p:spPr>
          <a:xfrm>
            <a:off x="6000304" y="1536353"/>
            <a:ext cx="828458" cy="223830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21" name="직사각형 4"/>
          <p:cNvSpPr/>
          <p:nvPr/>
        </p:nvSpPr>
        <p:spPr>
          <a:xfrm>
            <a:off x="6000304" y="1936011"/>
            <a:ext cx="828458" cy="223830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4694" y="5177211"/>
            <a:ext cx="9637674" cy="636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○ </a:t>
            </a:r>
            <a:r>
              <a:rPr lang="en-US" altLang="ko-KR"/>
              <a:t>timer1.Enabled = false; -&gt; </a:t>
            </a:r>
            <a:r>
              <a:rPr lang="ko-KR" altLang="en-US"/>
              <a:t>변수 변화시 타이머를 정지한다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○ </a:t>
            </a:r>
            <a:r>
              <a:rPr lang="en-US" altLang="ko-KR"/>
              <a:t>btnPlay.Text = “Play”; -&gt;</a:t>
            </a:r>
            <a:r>
              <a:rPr lang="ko-KR" altLang="en-US"/>
              <a:t> 변수 변화시 </a:t>
            </a:r>
            <a:r>
              <a:rPr lang="en-US" altLang="ko-KR"/>
              <a:t>Pause</a:t>
            </a:r>
            <a:r>
              <a:rPr lang="ko-KR" altLang="en-US"/>
              <a:t>가 된 </a:t>
            </a:r>
            <a:r>
              <a:rPr lang="en-US" altLang="ko-KR"/>
              <a:t>Play</a:t>
            </a:r>
            <a:r>
              <a:rPr lang="ko-KR" altLang="en-US"/>
              <a:t> 버튼을 </a:t>
            </a:r>
            <a:r>
              <a:rPr lang="en-US" altLang="ko-KR"/>
              <a:t>Play</a:t>
            </a:r>
            <a:r>
              <a:rPr lang="ko-KR" altLang="en-US"/>
              <a:t> 버튼으로 되돌린다</a:t>
            </a:r>
            <a:r>
              <a:rPr lang="en-US" altLang="ko-KR"/>
              <a:t>. </a:t>
            </a:r>
          </a:p>
        </p:txBody>
      </p:sp>
      <p:pic>
        <p:nvPicPr>
          <p:cNvPr id="3" name="비디오 2">
            <a:hlinkClick r:id="" action="ppaction://media"/>
            <a:extLst>
              <a:ext uri="{FF2B5EF4-FFF2-40B4-BE49-F238E27FC236}">
                <a16:creationId xmlns:a16="http://schemas.microsoft.com/office/drawing/2014/main" id="{714E163C-474E-4344-99B3-4F4A5CB78B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p:transition advTm="2721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실시간 출력 </a:t>
            </a:r>
            <a:r>
              <a:rPr lang="en-US" altLang="ko-KR"/>
              <a:t>-</a:t>
            </a:r>
            <a:r>
              <a:rPr lang="ko-KR" altLang="en-US"/>
              <a:t> 미분방정식 풀이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자유형: 도형 12"/>
              <p:cNvSpPr/>
              <p:nvPr/>
            </p:nvSpPr>
            <p:spPr>
              <a:xfrm>
                <a:off x="431799" y="1352549"/>
                <a:ext cx="3057525" cy="685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latin typeface="Cambria Math"/>
                          <a:sym typeface="Cambria Math"/>
                        </a:rPr>
                        <m:t>운동방정식</m:t>
                      </m:r>
                      <m:r>
                        <a:rPr sz="1800" i="1">
                          <a:latin typeface="Cambria Math"/>
                          <a:sym typeface="Cambria Math"/>
                        </a:rPr>
                        <m:t> : </m:t>
                      </m:r>
                      <m:acc>
                        <m:accPr>
                          <m:chr m:val="̈"/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acc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𝜃</m:t>
                          </m:r>
                        </m:e>
                      </m:acc>
                      <m:r>
                        <a:rPr sz="1800">
                          <a:latin typeface="Cambria Math"/>
                          <a:sym typeface="Cambria Math"/>
                        </a:rPr>
                        <m:t>+</m:t>
                      </m:r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𝑔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sz="1800" i="0">
                              <a:latin typeface="Cambria Math"/>
                              <a:sym typeface="Cambria Math"/>
                            </a:rPr>
                            <m:t>sin</m:t>
                          </m:r>
                        </m:fName>
                        <m:e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𝜃</m:t>
                          </m:r>
                        </m:e>
                      </m:func>
                      <m:r>
                        <a:rPr sz="1800" i="1">
                          <a:latin typeface="Cambria Math"/>
                          <a:sym typeface="Cambria Math"/>
                        </a:rPr>
                        <m:t>=0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3" name=""/>
              <p:cNvSpPr txBox="1"/>
              <p:nvPr/>
            </p:nvSpPr>
            <p:spPr>
              <a:xfrm>
                <a:off x="431799" y="1352549"/>
                <a:ext cx="3057525" cy="6858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자유형: 도형 13"/>
              <p:cNvSpPr/>
              <p:nvPr/>
            </p:nvSpPr>
            <p:spPr>
              <a:xfrm>
                <a:off x="374649" y="2038349"/>
                <a:ext cx="4857750" cy="10287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주기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 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𝑇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 =2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𝜋</m:t>
                      </m:r>
                      <m:rad>
                        <m:radPr>
                          <m:degHide m:val="on"/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sz="18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fPr>
                            <m:num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𝑙</m:t>
                              </m:r>
                            </m:num>
                            <m:den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  <m:r>
                        <a:rPr sz="1800">
                          <a:latin typeface="Cambria Math"/>
                          <a:sym typeface="Cambria Math"/>
                        </a:rPr>
                        <m:t> </m:t>
                      </m:r>
                      <m:func>
                        <m:func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sz="18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sz="1800" i="0">
                                  <a:latin typeface="Cambria Math"/>
                                  <a:sym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𝑛</m:t>
                              </m:r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sz="18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naryPr>
                            <m:sub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𝑘</m:t>
                              </m:r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sz="1800" i="1">
                                      <a:latin typeface="Cambria Math" panose="02040503050406030204" pitchFamily="18" charset="0"/>
                                      <a:sym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sz="1800" i="1">
                                          <a:latin typeface="Cambria Math" panose="02040503050406030204" pitchFamily="18" charset="0"/>
                                          <a:sym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sz="1800" i="1">
                                              <a:latin typeface="Cambria Math" panose="02040503050406030204" pitchFamily="18" charset="0"/>
                                              <a:sym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sz="1800" i="1">
                                              <a:latin typeface="Cambria Math"/>
                                              <a:sym typeface="Cambria Math"/>
                                            </a:rPr>
                                            <m:t>(2</m:t>
                                          </m:r>
                                          <m:r>
                                            <a:rPr sz="1800" i="1">
                                              <a:latin typeface="Cambria Math"/>
                                              <a:sym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sz="1800" i="1">
                                              <a:latin typeface="Cambria Math"/>
                                              <a:sym typeface="Cambria Math"/>
                                            </a:rPr>
                                            <m:t>−1)!!</m:t>
                                          </m:r>
                                        </m:num>
                                        <m:den>
                                          <m:r>
                                            <a:rPr sz="1800" i="1">
                                              <a:latin typeface="Cambria Math"/>
                                              <a:sym typeface="Cambria Math"/>
                                            </a:rPr>
                                            <m:t>(2</m:t>
                                          </m:r>
                                          <m:r>
                                            <a:rPr sz="1800" i="1">
                                              <a:latin typeface="Cambria Math"/>
                                              <a:sym typeface="Cambria Math"/>
                                            </a:rPr>
                                            <m:t>𝑘</m:t>
                                          </m:r>
                                          <m:r>
                                            <a:rPr sz="1800" i="1">
                                              <a:latin typeface="Cambria Math"/>
                                              <a:sym typeface="Cambria Math"/>
                                            </a:rPr>
                                            <m:t>)!!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sz="1800" i="1">
                                      <a:latin typeface="Cambria Math"/>
                                      <a:sym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func>
                        <m:func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sz="18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sz="1800" i="0">
                                  <a:latin typeface="Cambria Math"/>
                                  <a:sym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2</m:t>
                              </m:r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𝑘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sz="18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sz="1800" i="1">
                                      <a:latin typeface="Cambria Math" panose="02040503050406030204" pitchFamily="18" charset="0"/>
                                      <a:sym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sz="1800" i="1">
                                      <a:latin typeface="Cambria Math"/>
                                      <a:sym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sz="1800" i="1">
                                      <a:latin typeface="Cambria Math"/>
                                      <a:sym typeface="Cambria Math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sz="1800" i="1">
                                  <a:latin typeface="Cambria Math"/>
                                  <a:sym typeface="Cambria Math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4" name=""/>
              <p:cNvSpPr txBox="1"/>
              <p:nvPr/>
            </p:nvSpPr>
            <p:spPr>
              <a:xfrm>
                <a:off x="374649" y="2038349"/>
                <a:ext cx="4857750" cy="10287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</p:sp>
        </mc:Fallback>
      </mc:AlternateContent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1389664"/>
            <a:ext cx="5666984" cy="44406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자유형: 도형 16"/>
              <p:cNvSpPr/>
              <p:nvPr/>
            </p:nvSpPr>
            <p:spPr>
              <a:xfrm>
                <a:off x="374649" y="3067050"/>
                <a:ext cx="2362200" cy="361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속도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 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𝑣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=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𝜔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∗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𝑟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=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𝜔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∗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𝑙</m:t>
                      </m:r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7" name=""/>
              <p:cNvSpPr txBox="1"/>
              <p:nvPr/>
            </p:nvSpPr>
            <p:spPr>
              <a:xfrm>
                <a:off x="374649" y="3067050"/>
                <a:ext cx="2362200" cy="36195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자유형: 도형 17"/>
              <p:cNvSpPr/>
              <p:nvPr/>
            </p:nvSpPr>
            <p:spPr>
              <a:xfrm>
                <a:off x="374649" y="4114800"/>
                <a:ext cx="2552700" cy="685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latin typeface="Cambria Math"/>
                          <a:sym typeface="Cambria Math"/>
                        </a:rPr>
                        <m:t>운동에너지</m:t>
                      </m:r>
                      <m:r>
                        <a:rPr sz="1800" i="1">
                          <a:latin typeface="Cambria Math"/>
                          <a:sym typeface="Cambria Math"/>
                        </a:rPr>
                        <m:t> </m:t>
                      </m:r>
                      <m:sSub>
                        <m:sSub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𝐸</m:t>
                          </m:r>
                        </m:e>
                        <m:sub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𝑘</m:t>
                          </m:r>
                        </m:sub>
                      </m:sSub>
                      <m:r>
                        <a:rPr sz="1800" i="1">
                          <a:latin typeface="Cambria Math"/>
                          <a:sym typeface="Cambria Math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2</m:t>
                          </m:r>
                        </m:den>
                      </m:f>
                      <m:r>
                        <a:rPr sz="1800" i="1">
                          <a:latin typeface="Cambria Math"/>
                          <a:sym typeface="Cambria Math"/>
                        </a:rPr>
                        <m:t>𝑚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𝑣</m:t>
                          </m:r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8" name=""/>
              <p:cNvSpPr txBox="1"/>
              <p:nvPr/>
            </p:nvSpPr>
            <p:spPr>
              <a:xfrm>
                <a:off x="374649" y="4114800"/>
                <a:ext cx="2552700" cy="6858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자유형: 도형 18"/>
              <p:cNvSpPr/>
              <p:nvPr/>
            </p:nvSpPr>
            <p:spPr>
              <a:xfrm>
                <a:off x="374649" y="4800600"/>
                <a:ext cx="4286250" cy="7048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 i="1">
                          <a:latin typeface="Cambria Math"/>
                          <a:sym typeface="Cambria Math"/>
                        </a:rPr>
                        <m:t>위치에너지</m:t>
                      </m:r>
                      <m:r>
                        <a:rPr sz="1800" i="1">
                          <a:latin typeface="Cambria Math"/>
                          <a:sym typeface="Cambria Math"/>
                        </a:rPr>
                        <m:t> </m:t>
                      </m:r>
                      <m:sSub>
                        <m:sSub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bPr>
                        <m:e>
                          <m:r>
                            <a:rPr sz="1800">
                              <a:latin typeface="Cambria Math"/>
                              <a:sym typeface="Cambria Math"/>
                            </a:rPr>
                            <m:t>𝐸</m:t>
                          </m:r>
                        </m:e>
                        <m:sub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𝑝</m:t>
                          </m:r>
                        </m:sub>
                      </m:sSub>
                      <m:r>
                        <a:rPr sz="1800" i="1">
                          <a:latin typeface="Cambria Math"/>
                          <a:sym typeface="Cambria Math"/>
                        </a:rPr>
                        <m:t>=</m:t>
                      </m:r>
                      <m:r>
                        <a:rPr sz="1800" i="1">
                          <a:latin typeface="Cambria Math"/>
                          <a:sym typeface="Cambria Math"/>
                        </a:rPr>
                        <m:t>𝑚</m:t>
                      </m:r>
                      <m:r>
                        <a:rPr sz="1800" i="1">
                          <a:latin typeface="Cambria Math"/>
                          <a:sym typeface="Cambria Math"/>
                        </a:rPr>
                        <m:t>∗</m:t>
                      </m:r>
                      <m:r>
                        <a:rPr sz="1800" i="1">
                          <a:latin typeface="Cambria Math"/>
                          <a:sym typeface="Cambria Math"/>
                        </a:rPr>
                        <m:t>𝑔</m:t>
                      </m:r>
                      <m:r>
                        <a:rPr sz="1800" i="1">
                          <a:latin typeface="Cambria Math"/>
                          <a:sym typeface="Cambria Math"/>
                        </a:rPr>
                        <m:t>∗</m:t>
                      </m:r>
                      <m:r>
                        <a:rPr sz="1800" i="1">
                          <a:latin typeface="Cambria Math"/>
                          <a:sym typeface="Cambria Math"/>
                        </a:rPr>
                        <m:t>𝑙</m:t>
                      </m:r>
                      <m:r>
                        <a:rPr sz="1800" i="1">
                          <a:latin typeface="Cambria Math"/>
                          <a:sym typeface="Cambria Math"/>
                        </a:rPr>
                        <m:t>∗2∗</m:t>
                      </m:r>
                      <m:sSup>
                        <m:sSup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sz="1800" i="1">
                                  <a:latin typeface="Cambria Math" panose="02040503050406030204" pitchFamily="18" charset="0"/>
                                  <a:sym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sz="1800" i="1">
                                      <a:latin typeface="Cambria Math" panose="02040503050406030204" pitchFamily="18" charset="0"/>
                                      <a:sym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sz="1800" i="0">
                                      <a:latin typeface="Cambria Math"/>
                                      <a:sym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sz="1800" i="1">
                                          <a:latin typeface="Cambria Math" panose="02040503050406030204" pitchFamily="18" charset="0"/>
                                          <a:sym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sz="1800" i="1">
                                              <a:latin typeface="Cambria Math" panose="02040503050406030204" pitchFamily="18" charset="0"/>
                                              <a:sym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sz="1800" i="1">
                                              <a:latin typeface="Cambria Math"/>
                                              <a:sym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sz="1800" i="1">
                                              <a:latin typeface="Cambria Math"/>
                                              <a:sym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sz="1800" i="1">
                                          <a:latin typeface="Cambria Math"/>
                                          <a:sym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19" name=""/>
              <p:cNvSpPr txBox="1"/>
              <p:nvPr/>
            </p:nvSpPr>
            <p:spPr>
              <a:xfrm>
                <a:off x="374649" y="4800600"/>
                <a:ext cx="4286250" cy="70485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자유형: 도형 19"/>
              <p:cNvSpPr/>
              <p:nvPr/>
            </p:nvSpPr>
            <p:spPr>
              <a:xfrm>
                <a:off x="431799" y="3429000"/>
                <a:ext cx="1695450" cy="685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1800">
                          <a:latin typeface="Cambria Math"/>
                          <a:sym typeface="Cambria Math"/>
                        </a:rPr>
                        <m:t>가속도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 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𝑎</m:t>
                      </m:r>
                      <m:r>
                        <a:rPr sz="1800">
                          <a:latin typeface="Cambria Math"/>
                          <a:sym typeface="Cambria Math"/>
                        </a:rPr>
                        <m:t>=</m:t>
                      </m:r>
                      <m:f>
                        <m:fPr>
                          <m:ctrlPr>
                            <a:rPr sz="1800" i="1">
                              <a:latin typeface="Cambria Math" panose="02040503050406030204" pitchFamily="18" charset="0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𝑑𝑣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:dsp="http://schemas.microsoft.com/office/drawing/2008/diagram" xmlns:dgm="http://schemas.openxmlformats.org/drawingml/2006/diagram" xmlns:c="http://schemas.openxmlformats.org/drawingml/2006/chart" xmlns="">
          <p:sp>
            <p:nvSpPr>
              <p:cNvPr id="20" name=""/>
              <p:cNvSpPr txBox="1"/>
              <p:nvPr/>
            </p:nvSpPr>
            <p:spPr>
              <a:xfrm>
                <a:off x="431799" y="3429000"/>
                <a:ext cx="1695450" cy="6858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</p:sp>
        </mc:Fallback>
      </mc:AlternateContent>
      <p:pic>
        <p:nvPicPr>
          <p:cNvPr id="3" name="비디오 2">
            <a:hlinkClick r:id="" action="ppaction://media"/>
            <a:extLst>
              <a:ext uri="{FF2B5EF4-FFF2-40B4-BE49-F238E27FC236}">
                <a16:creationId xmlns:a16="http://schemas.microsoft.com/office/drawing/2014/main" id="{708205EB-51A3-4E3C-BC80-3BF204382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p:transition advTm="242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실시간 출력 </a:t>
            </a:r>
            <a:r>
              <a:rPr lang="en-US" altLang="ko-KR"/>
              <a:t>-</a:t>
            </a:r>
            <a:r>
              <a:rPr lang="ko-KR" altLang="en-US"/>
              <a:t> 각종 정보를 실시간으로 출력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66330" t="64160" r="810" b="3820"/>
          <a:stretch>
            <a:fillRect/>
          </a:stretch>
        </p:blipFill>
        <p:spPr>
          <a:xfrm>
            <a:off x="431799" y="1318893"/>
            <a:ext cx="4983589" cy="23354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1799" y="3971555"/>
            <a:ext cx="8434970" cy="25339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88741" y="2168473"/>
            <a:ext cx="5812912" cy="63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○ 미분방정식을 통해 얻은 값을 종합적으로 </a:t>
            </a:r>
            <a:r>
              <a:rPr lang="en-US" altLang="ko-KR"/>
              <a:t>Info</a:t>
            </a:r>
            <a:r>
              <a:rPr lang="ko-KR" altLang="en-US"/>
              <a:t> 그룹 박스 안의 각 라벨에 출력</a:t>
            </a:r>
            <a:r>
              <a:rPr lang="en-US" altLang="ko-KR"/>
              <a:t>.</a:t>
            </a:r>
          </a:p>
        </p:txBody>
      </p:sp>
      <p:pic>
        <p:nvPicPr>
          <p:cNvPr id="3" name="비디오 2">
            <a:hlinkClick r:id="" action="ppaction://media"/>
            <a:extLst>
              <a:ext uri="{FF2B5EF4-FFF2-40B4-BE49-F238E27FC236}">
                <a16:creationId xmlns:a16="http://schemas.microsoft.com/office/drawing/2014/main" id="{E39FAE2A-7847-476D-809C-79AF76A45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p:transition advTm="227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740" t="8510" r="75920"/>
          <a:stretch>
            <a:fillRect/>
          </a:stretch>
        </p:blipFill>
        <p:spPr>
          <a:xfrm>
            <a:off x="431799" y="1341149"/>
            <a:ext cx="2323659" cy="45764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실시간 출력 </a:t>
            </a:r>
            <a:r>
              <a:rPr lang="en-US" altLang="ko-KR"/>
              <a:t>-</a:t>
            </a:r>
            <a:r>
              <a:rPr lang="ko-KR" altLang="en-US"/>
              <a:t> 각종 정보를 그래프로 표시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77063" y="1542076"/>
            <a:ext cx="7292707" cy="18869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77063" y="4131227"/>
            <a:ext cx="7292706" cy="35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/>
              <a:t>chart.Series[].Points.Add()</a:t>
            </a:r>
            <a:r>
              <a:rPr lang="ko-KR" altLang="en-US"/>
              <a:t> 함수를 통해 미분방정식을 풀어 얻은 값을 차트에 해당 값을 점으로 찍어 그래프로 표시</a:t>
            </a:r>
            <a:r>
              <a:rPr lang="en-US" altLang="ko-KR"/>
              <a:t>.</a:t>
            </a:r>
          </a:p>
        </p:txBody>
      </p:sp>
      <p:pic>
        <p:nvPicPr>
          <p:cNvPr id="3" name="비디오 2">
            <a:hlinkClick r:id="" action="ppaction://media"/>
            <a:extLst>
              <a:ext uri="{FF2B5EF4-FFF2-40B4-BE49-F238E27FC236}">
                <a16:creationId xmlns:a16="http://schemas.microsoft.com/office/drawing/2014/main" id="{DF4940B9-A0CB-41AD-B349-857EBC63B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p:transition advTm="190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실시간 진자 운동 </a:t>
            </a:r>
            <a:r>
              <a:rPr lang="en-US" altLang="ko-KR"/>
              <a:t>-</a:t>
            </a:r>
            <a:r>
              <a:rPr lang="ko-KR" altLang="en-US"/>
              <a:t> 진자 운동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2160" t="16840" r="35680" b="18050"/>
          <a:stretch>
            <a:fillRect/>
          </a:stretch>
        </p:blipFill>
        <p:spPr>
          <a:xfrm>
            <a:off x="431799" y="1937673"/>
            <a:ext cx="3063580" cy="29826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8249" y="5406986"/>
            <a:ext cx="1630680" cy="685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43241" y="1733252"/>
            <a:ext cx="5600192" cy="3391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실시간 진자 운동 </a:t>
            </a:r>
            <a:r>
              <a:rPr lang="en-US" altLang="ko-KR"/>
              <a:t>-</a:t>
            </a:r>
            <a:r>
              <a:rPr lang="ko-KR" altLang="en-US"/>
              <a:t> 화살표를 통한 가속도 및 속도 크기 표시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2160" t="16840" r="35680" b="18050"/>
          <a:stretch>
            <a:fillRect/>
          </a:stretch>
        </p:blipFill>
        <p:spPr>
          <a:xfrm>
            <a:off x="431799" y="1937673"/>
            <a:ext cx="3063580" cy="29826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8249" y="5406986"/>
            <a:ext cx="1630680" cy="6858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22094" y="1484432"/>
            <a:ext cx="5647976" cy="331299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22094" y="4797422"/>
            <a:ext cx="2383886" cy="14975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프로그램 일시 정지 </a:t>
            </a:r>
            <a:r>
              <a:rPr lang="en-US" altLang="ko-KR"/>
              <a:t>/</a:t>
            </a:r>
            <a:r>
              <a:rPr lang="ko-KR" altLang="en-US"/>
              <a:t> 초기화 및 재시작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0362" y="1936115"/>
            <a:ext cx="3623614" cy="273177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2421" y="1518920"/>
            <a:ext cx="3764280" cy="17830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82421" y="4865371"/>
            <a:ext cx="3962400" cy="67056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957916" y="3974041"/>
            <a:ext cx="825499" cy="433917"/>
          </a:xfrm>
          <a:prstGeom prst="rect">
            <a:avLst/>
          </a:prstGeom>
          <a:noFill/>
          <a:ln>
            <a:solidFill>
              <a:srgbClr val="9D5CBB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19" name="직사각형 18"/>
          <p:cNvSpPr/>
          <p:nvPr/>
        </p:nvSpPr>
        <p:spPr>
          <a:xfrm>
            <a:off x="3168650" y="3974041"/>
            <a:ext cx="825499" cy="433917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cxnSp>
        <p:nvCxnSpPr>
          <p:cNvPr id="20" name="연결선: 꺾임 19"/>
          <p:cNvCxnSpPr>
            <a:stCxn id="18" idx="0"/>
            <a:endCxn id="16" idx="1"/>
          </p:cNvCxnSpPr>
          <p:nvPr/>
        </p:nvCxnSpPr>
        <p:spPr>
          <a:xfrm rot="5400000" flipH="1" flipV="1">
            <a:off x="2894753" y="1886372"/>
            <a:ext cx="1563581" cy="2611756"/>
          </a:xfrm>
          <a:prstGeom prst="bentConnector2">
            <a:avLst/>
          </a:prstGeom>
          <a:ln w="38100">
            <a:solidFill>
              <a:srgbClr val="783E9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/>
          <p:cNvCxnSpPr>
            <a:stCxn id="19" idx="2"/>
            <a:endCxn id="17" idx="1"/>
          </p:cNvCxnSpPr>
          <p:nvPr/>
        </p:nvCxnSpPr>
        <p:spPr>
          <a:xfrm rot="5400000" flipV="1">
            <a:off x="3885564" y="4103793"/>
            <a:ext cx="792693" cy="1401022"/>
          </a:xfrm>
          <a:prstGeom prst="bentConnector2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2" name="TextBox 21"/>
          <p:cNvSpPr txBox="1"/>
          <p:nvPr/>
        </p:nvSpPr>
        <p:spPr>
          <a:xfrm>
            <a:off x="4982420" y="3429000"/>
            <a:ext cx="7209580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○ 타이머가 작동중일 경우</a:t>
            </a:r>
            <a:r>
              <a:rPr lang="en-US" altLang="ko-KR"/>
              <a:t>,</a:t>
            </a:r>
            <a:r>
              <a:rPr lang="ko-KR" altLang="en-US"/>
              <a:t> 즉 </a:t>
            </a:r>
            <a:r>
              <a:rPr lang="en-US" altLang="ko-KR"/>
              <a:t>Play</a:t>
            </a:r>
            <a:r>
              <a:rPr lang="ko-KR" altLang="en-US"/>
              <a:t> 상태일 경우 타이머를 정지시키고 </a:t>
            </a:r>
            <a:r>
              <a:rPr lang="en-US" altLang="ko-KR"/>
              <a:t>Play</a:t>
            </a:r>
            <a:r>
              <a:rPr lang="ko-KR" altLang="en-US"/>
              <a:t> 버튼의 텍스트를 </a:t>
            </a:r>
            <a:r>
              <a:rPr lang="en-US" altLang="ko-KR"/>
              <a:t>Pause</a:t>
            </a:r>
            <a:r>
              <a:rPr lang="ko-KR" altLang="en-US"/>
              <a:t>로 바꾼다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○ 타이머가 작동하지 않을 경우</a:t>
            </a:r>
            <a:r>
              <a:rPr lang="en-US" altLang="ko-KR"/>
              <a:t>,</a:t>
            </a:r>
            <a:r>
              <a:rPr lang="ko-KR" altLang="en-US"/>
              <a:t> 즉 </a:t>
            </a:r>
            <a:r>
              <a:rPr lang="en-US" altLang="ko-KR"/>
              <a:t>Pause </a:t>
            </a:r>
            <a:r>
              <a:rPr lang="ko-KR" altLang="en-US"/>
              <a:t>상태일 경우 타이머를 작동시키고 </a:t>
            </a:r>
            <a:r>
              <a:rPr lang="en-US" altLang="ko-KR"/>
              <a:t>Play </a:t>
            </a:r>
            <a:r>
              <a:rPr lang="ko-KR" altLang="en-US"/>
              <a:t>버튼의 텍스트를 </a:t>
            </a:r>
            <a:r>
              <a:rPr lang="en-US" altLang="ko-KR"/>
              <a:t>Play</a:t>
            </a:r>
            <a:r>
              <a:rPr lang="ko-KR" altLang="en-US"/>
              <a:t>로 바꾼다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9217" y="2427899"/>
            <a:ext cx="9740827" cy="1537026"/>
          </a:xfrm>
        </p:spPr>
        <p:txBody>
          <a:bodyPr/>
          <a:lstStyle/>
          <a:p>
            <a:pPr lvl="0" algn="ctr">
              <a:defRPr/>
            </a:pPr>
            <a:r>
              <a:rPr lang="en-US" altLang="ko-KR">
                <a:latin typeface="나눔고딕 ExtraBold"/>
                <a:ea typeface="나눔고딕 ExtraBold"/>
              </a:rPr>
              <a:t>3.</a:t>
            </a:r>
            <a:r>
              <a:rPr lang="ko-KR" altLang="en-US">
                <a:latin typeface="나눔고딕 ExtraBold"/>
                <a:ea typeface="나눔고딕 ExtraBold"/>
              </a:rPr>
              <a:t> 프로그램 시연 및 결과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번째 시나리오 </a:t>
            </a:r>
            <a:r>
              <a:rPr lang="en-US" altLang="ko-KR"/>
              <a:t>-</a:t>
            </a:r>
            <a:r>
              <a:rPr lang="ko-KR" altLang="en-US"/>
              <a:t> 초기 변수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9804" y="1788795"/>
            <a:ext cx="2354580" cy="44805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4178" y="4868072"/>
            <a:ext cx="3307079" cy="1714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178" y="1788795"/>
            <a:ext cx="3322320" cy="2522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4649" y="1422707"/>
            <a:ext cx="2581378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변수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86406" y="1422707"/>
            <a:ext cx="2581378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그래프 형태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4650" y="4501984"/>
            <a:ext cx="2581378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실시간 정보 출력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7524" y="2324482"/>
            <a:ext cx="4442595" cy="34091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83499" y="1422707"/>
            <a:ext cx="2990645" cy="365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추의 진자 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</a:t>
            </a:r>
            <a:r>
              <a:rPr lang="ko-KR" altLang="en-US"/>
              <a:t>번째 시나리오 </a:t>
            </a:r>
            <a:r>
              <a:rPr lang="en-US" altLang="ko-KR"/>
              <a:t>-</a:t>
            </a:r>
            <a:r>
              <a:rPr lang="ko-KR" altLang="en-US"/>
              <a:t> 줄의 길이를 </a:t>
            </a:r>
            <a:r>
              <a:rPr lang="en-US" altLang="ko-KR"/>
              <a:t>2</a:t>
            </a:r>
            <a:r>
              <a:rPr lang="ko-KR" altLang="en-US"/>
              <a:t>배로 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1318" y="1788795"/>
            <a:ext cx="3383280" cy="2506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15045" y="1788795"/>
            <a:ext cx="2324100" cy="44653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799" y="4868072"/>
            <a:ext cx="3352800" cy="16916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7592" y="1994534"/>
            <a:ext cx="4442459" cy="40538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4649" y="1422707"/>
            <a:ext cx="2581378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변수 설정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86406" y="1422707"/>
            <a:ext cx="2581378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그래프 형태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4650" y="4501984"/>
            <a:ext cx="2581378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실시간 정보 출력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83499" y="1422707"/>
            <a:ext cx="2990645" cy="365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추의 진자 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  <a:defRPr/>
            </a:pPr>
            <a:r>
              <a:rPr lang="en-US" altLang="ko-KR">
                <a:latin typeface="HY수평선B"/>
                <a:ea typeface="HY수평선B"/>
                <a:cs typeface="Wingdings"/>
                <a:sym typeface="Wingdings"/>
              </a:rPr>
              <a:t></a:t>
            </a:r>
            <a:r>
              <a:rPr lang="ko-KR" altLang="en-US">
                <a:latin typeface="HY수평선B"/>
                <a:ea typeface="HY수평선B"/>
                <a:cs typeface="Wingdings"/>
                <a:sym typeface="Wingdings"/>
              </a:rPr>
              <a:t> 목표 및 기능 소개</a:t>
            </a:r>
          </a:p>
          <a:p>
            <a:pPr marL="0" lvl="0" indent="0">
              <a:buNone/>
              <a:defRPr/>
            </a:pPr>
            <a:endParaRPr lang="ko-KR" altLang="en-US">
              <a:latin typeface="HY수평선B"/>
              <a:ea typeface="HY수평선B"/>
              <a:cs typeface="Wingdings"/>
              <a:sym typeface="Wingdings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100000"/>
              <a:buFont typeface="Arial"/>
              <a:buNone/>
              <a:defRPr/>
            </a:pPr>
            <a:r>
              <a:rPr lang="en-US" altLang="ko-KR">
                <a:latin typeface="HY수평선B"/>
                <a:ea typeface="HY수평선B"/>
                <a:cs typeface="Wingdings"/>
                <a:sym typeface="Wingdings"/>
              </a:rPr>
              <a:t></a:t>
            </a:r>
            <a:r>
              <a:rPr lang="ko-KR" altLang="en-US">
                <a:latin typeface="HY수평선B"/>
                <a:ea typeface="HY수평선B"/>
                <a:cs typeface="Wingdings"/>
                <a:sym typeface="Wingdings"/>
              </a:rPr>
              <a:t> 각 기능별 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4F4E4E"/>
                </a:solidFill>
                <a:latin typeface="HY수평선B"/>
                <a:ea typeface="HY수평선B"/>
                <a:cs typeface="Wingdings"/>
                <a:sym typeface="Wingdings"/>
              </a:rPr>
              <a:t>핵심 기술 및 </a:t>
            </a:r>
            <a:r>
              <a:rPr lang="ko-KR" altLang="en-US">
                <a:latin typeface="HY수평선B"/>
                <a:ea typeface="HY수평선B"/>
                <a:cs typeface="Wingdings"/>
                <a:sym typeface="Wingdings"/>
              </a:rPr>
              <a:t>주요 코드 설명</a:t>
            </a:r>
          </a:p>
          <a:p>
            <a:pPr marL="0" lvl="0" indent="0">
              <a:buNone/>
              <a:defRPr/>
            </a:pPr>
            <a:endParaRPr lang="ko-KR" altLang="en-US">
              <a:latin typeface="HY수평선B"/>
              <a:ea typeface="HY수평선B"/>
              <a:cs typeface="Wingdings"/>
              <a:sym typeface="Wingdings"/>
            </a:endParaRPr>
          </a:p>
          <a:p>
            <a:pPr marL="0" lvl="0" indent="0">
              <a:buNone/>
              <a:defRPr/>
            </a:pPr>
            <a:r>
              <a:rPr lang="en-US" altLang="ko-KR">
                <a:latin typeface="HY수평선B"/>
                <a:ea typeface="HY수평선B"/>
                <a:cs typeface="Wingdings"/>
                <a:sym typeface="Wingdings"/>
              </a:rPr>
              <a:t></a:t>
            </a:r>
            <a:r>
              <a:rPr lang="ko-KR" altLang="en-US">
                <a:latin typeface="HY수평선B"/>
                <a:ea typeface="HY수평선B"/>
                <a:cs typeface="Wingdings"/>
                <a:sym typeface="Wingdings"/>
              </a:rPr>
              <a:t> 프로그램 시연 및 결과 분석</a:t>
            </a:r>
          </a:p>
          <a:p>
            <a:pPr marL="0" lvl="0" indent="0">
              <a:buNone/>
              <a:defRPr/>
            </a:pPr>
            <a:endParaRPr lang="ko-KR" altLang="en-US">
              <a:latin typeface="HY수평선B"/>
              <a:ea typeface="HY수평선B"/>
              <a:cs typeface="Wingdings"/>
              <a:sym typeface="Wingdings"/>
            </a:endParaRPr>
          </a:p>
          <a:p>
            <a:pPr marL="0" lvl="0" indent="0">
              <a:buNone/>
              <a:defRPr/>
            </a:pPr>
            <a:r>
              <a:rPr lang="en-US" altLang="ko-KR">
                <a:latin typeface="HY수평선B"/>
                <a:ea typeface="HY수평선B"/>
                <a:cs typeface="Wingdings"/>
                <a:sym typeface="Wingdings"/>
              </a:rPr>
              <a:t></a:t>
            </a:r>
            <a:r>
              <a:rPr lang="ko-KR" altLang="en-US">
                <a:latin typeface="HY수평선B"/>
                <a:ea typeface="HY수평선B"/>
                <a:cs typeface="Wingdings"/>
                <a:sym typeface="Wingdings"/>
              </a:rPr>
              <a:t> 조원별 공헌도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</a:t>
            </a:r>
            <a:r>
              <a:rPr lang="ko-KR" altLang="en-US"/>
              <a:t>번째 시나리오 </a:t>
            </a:r>
            <a:r>
              <a:rPr lang="en-US" altLang="ko-KR"/>
              <a:t>-</a:t>
            </a:r>
            <a:r>
              <a:rPr lang="ko-KR" altLang="en-US"/>
              <a:t> 추의 질량을 </a:t>
            </a:r>
            <a:r>
              <a:rPr lang="en-US" altLang="ko-KR"/>
              <a:t>2</a:t>
            </a:r>
            <a:r>
              <a:rPr lang="ko-KR" altLang="en-US"/>
              <a:t>배로 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788795"/>
            <a:ext cx="3352800" cy="25374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369" y="4868072"/>
            <a:ext cx="3329940" cy="16611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5995" y="1788795"/>
            <a:ext cx="2362200" cy="44500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7524" y="2208705"/>
            <a:ext cx="4442595" cy="36102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4649" y="1422707"/>
            <a:ext cx="2581378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변수 설정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4650" y="4501984"/>
            <a:ext cx="2581378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실시간 정보 출력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6406" y="1422707"/>
            <a:ext cx="2581378" cy="36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그래프 형태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83499" y="1422707"/>
            <a:ext cx="2990645" cy="365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추의 진자 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결과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714500"/>
            <a:ext cx="3307079" cy="1714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93009" y="1714500"/>
            <a:ext cx="3352800" cy="1691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32547" y="1714500"/>
            <a:ext cx="3329940" cy="1661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339" y="3952465"/>
            <a:ext cx="5141451" cy="359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주기 </a:t>
            </a:r>
            <a:r>
              <a:rPr lang="en-US" altLang="ko-KR"/>
              <a:t>:</a:t>
            </a:r>
            <a:r>
              <a:rPr lang="ko-KR" altLang="en-US"/>
              <a:t> 줄의 길이에만 영향을 받음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339" y="4546497"/>
            <a:ext cx="6462661" cy="366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전체 에너지 </a:t>
            </a:r>
            <a:r>
              <a:rPr lang="en-US" altLang="ko-KR"/>
              <a:t>:</a:t>
            </a:r>
            <a:r>
              <a:rPr lang="ko-KR" altLang="en-US"/>
              <a:t> 무게</a:t>
            </a:r>
            <a:r>
              <a:rPr lang="en-US" altLang="ko-KR"/>
              <a:t>,</a:t>
            </a:r>
            <a:r>
              <a:rPr lang="ko-KR" altLang="en-US"/>
              <a:t> 줄의 길이에 의해 영향을 받음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117" y="1347900"/>
            <a:ext cx="2770443" cy="366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/>
              <a:t>초기 변수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4188" y="1347900"/>
            <a:ext cx="2770443" cy="366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줄의 길이를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2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배로 설정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2296" y="1347900"/>
            <a:ext cx="2770443" cy="366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추의 질량을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2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323232"/>
                </a:solidFill>
                <a:latin typeface="Arial"/>
                <a:ea typeface="함초롬돋움"/>
                <a:cs typeface="함초롬돋움"/>
              </a:rPr>
              <a:t>배로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9217" y="2427899"/>
            <a:ext cx="9740827" cy="1537026"/>
          </a:xfrm>
        </p:spPr>
        <p:txBody>
          <a:bodyPr/>
          <a:lstStyle/>
          <a:p>
            <a:pPr lvl="0" algn="ctr">
              <a:defRPr/>
            </a:pPr>
            <a:r>
              <a:rPr lang="en-US" altLang="ko-KR">
                <a:latin typeface="나눔고딕 ExtraBold"/>
                <a:ea typeface="나눔고딕 ExtraBold"/>
              </a:rPr>
              <a:t>4.</a:t>
            </a:r>
            <a:r>
              <a:rPr lang="ko-KR" altLang="en-US">
                <a:latin typeface="나눔고딕 ExtraBold"/>
                <a:ea typeface="나눔고딕 ExtraBold"/>
              </a:rPr>
              <a:t> 조원별 공헌도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조원별 공헌도</a:t>
            </a:r>
          </a:p>
        </p:txBody>
      </p:sp>
      <p:graphicFrame>
        <p:nvGraphicFramePr>
          <p:cNvPr id="5" name="차트 4"/>
          <p:cNvGraphicFramePr/>
          <p:nvPr/>
        </p:nvGraphicFramePr>
        <p:xfrm>
          <a:off x="431799" y="1371600"/>
          <a:ext cx="8533991" cy="4934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834304" y="1852868"/>
            <a:ext cx="1900493" cy="364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???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9217" y="2427899"/>
            <a:ext cx="9740827" cy="1537026"/>
          </a:xfrm>
        </p:spPr>
        <p:txBody>
          <a:bodyPr/>
          <a:lstStyle/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감사합니다</a:t>
            </a:r>
            <a:r>
              <a:rPr lang="en-US" altLang="ko-KR">
                <a:latin typeface="나눔고딕 ExtraBold"/>
                <a:ea typeface="나눔고딕 ExtraBold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9217" y="2427899"/>
            <a:ext cx="9740827" cy="1537026"/>
          </a:xfrm>
        </p:spPr>
        <p:txBody>
          <a:bodyPr/>
          <a:lstStyle/>
          <a:p>
            <a:pPr lvl="0" algn="ctr">
              <a:defRPr/>
            </a:pPr>
            <a:r>
              <a:rPr lang="en-US" altLang="ko-KR">
                <a:latin typeface="나눔고딕 ExtraBold"/>
                <a:ea typeface="나눔고딕 ExtraBold"/>
              </a:rPr>
              <a:t>1.</a:t>
            </a:r>
            <a:r>
              <a:rPr lang="ko-KR" altLang="en-US">
                <a:latin typeface="나눔고딕 ExtraBold"/>
                <a:ea typeface="나눔고딕 ExtraBold"/>
              </a:rPr>
              <a:t> 목표 및 기능 소개</a:t>
            </a:r>
            <a:endParaRPr lang="en-US" altLang="ko-KR"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최초 구상 목표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6358" y="2063736"/>
            <a:ext cx="5639030" cy="445474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613206" y="2454072"/>
            <a:ext cx="1926012" cy="4028890"/>
          </a:xfrm>
          <a:prstGeom prst="ellipse">
            <a:avLst/>
          </a:prstGeom>
          <a:noFill/>
          <a:ln w="25400" cap="flat" cmpd="sng" algn="ctr">
            <a:solidFill>
              <a:srgbClr val="289B6E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686196" y="3429000"/>
            <a:ext cx="1409804" cy="1268954"/>
          </a:xfrm>
          <a:prstGeom prst="ellipse">
            <a:avLst/>
          </a:prstGeom>
          <a:noFill/>
          <a:ln w="25400" cap="flat" cmpd="sng" algn="ctr">
            <a:solidFill>
              <a:srgbClr val="3057B9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1285738"/>
            <a:ext cx="5609342" cy="643781"/>
          </a:xfrm>
          <a:prstGeom prst="rect">
            <a:avLst/>
          </a:prstGeom>
          <a:ln w="25400">
            <a:solidFill>
              <a:srgbClr val="289B6E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○ 경과시간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운동에너지 등 출력값을 표시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○ 한눈에 보기 쉽게 그래프 추가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83024" y="2977203"/>
            <a:ext cx="3622318" cy="640392"/>
          </a:xfrm>
          <a:prstGeom prst="rect">
            <a:avLst/>
          </a:prstGeom>
          <a:ln w="25400">
            <a:solidFill>
              <a:srgbClr val="3057B9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중력가속도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진자의 질량과 같은 세부 항목 추가 </a:t>
            </a:r>
          </a:p>
        </p:txBody>
      </p:sp>
      <p:sp>
        <p:nvSpPr>
          <p:cNvPr id="23" name="타원 22"/>
          <p:cNvSpPr/>
          <p:nvPr/>
        </p:nvSpPr>
        <p:spPr>
          <a:xfrm>
            <a:off x="3977421" y="4468517"/>
            <a:ext cx="1063467" cy="1076498"/>
          </a:xfrm>
          <a:prstGeom prst="ellipse">
            <a:avLst/>
          </a:prstGeom>
          <a:noFill/>
          <a:ln w="25400" cap="flat" cmpd="sng" algn="ctr">
            <a:solidFill>
              <a:srgbClr val="FF843A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88053" y="4951859"/>
            <a:ext cx="4520267" cy="637411"/>
          </a:xfrm>
          <a:prstGeom prst="rect">
            <a:avLst/>
          </a:prstGeom>
          <a:ln w="2540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화살표를 사용하여 시간에 따라 변화하는 속도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가속도 벡터 표시 </a:t>
            </a:r>
          </a:p>
        </p:txBody>
      </p:sp>
      <p:cxnSp>
        <p:nvCxnSpPr>
          <p:cNvPr id="26" name="연결선: 꺾임 25"/>
          <p:cNvCxnSpPr>
            <a:stCxn id="17" idx="0"/>
            <a:endCxn id="19" idx="1"/>
          </p:cNvCxnSpPr>
          <p:nvPr/>
        </p:nvCxnSpPr>
        <p:spPr>
          <a:xfrm rot="5400000" flipH="1" flipV="1">
            <a:off x="3412884" y="-229043"/>
            <a:ext cx="846443" cy="4519787"/>
          </a:xfrm>
          <a:prstGeom prst="bentConnector2">
            <a:avLst/>
          </a:prstGeom>
          <a:ln>
            <a:solidFill>
              <a:srgbClr val="289B6E"/>
            </a:solidFill>
            <a:headEnd w="med" len="med"/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7" name="연결선: 꺾임 26"/>
          <p:cNvCxnSpPr>
            <a:stCxn id="18" idx="6"/>
            <a:endCxn id="21" idx="1"/>
          </p:cNvCxnSpPr>
          <p:nvPr/>
        </p:nvCxnSpPr>
        <p:spPr>
          <a:xfrm flipV="1">
            <a:off x="6096000" y="3297399"/>
            <a:ext cx="1987024" cy="766078"/>
          </a:xfrm>
          <a:prstGeom prst="bentConnector3">
            <a:avLst>
              <a:gd name="adj1" fmla="val 50000"/>
            </a:avLst>
          </a:prstGeom>
          <a:ln w="38100">
            <a:solidFill>
              <a:srgbClr val="3057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/>
          <p:cNvCxnSpPr>
            <a:stCxn id="23" idx="6"/>
            <a:endCxn id="24" idx="1"/>
          </p:cNvCxnSpPr>
          <p:nvPr/>
        </p:nvCxnSpPr>
        <p:spPr>
          <a:xfrm>
            <a:off x="5040889" y="5006767"/>
            <a:ext cx="1847163" cy="263797"/>
          </a:xfrm>
          <a:prstGeom prst="bentConnector3">
            <a:avLst>
              <a:gd name="adj1" fmla="val 50000"/>
            </a:avLst>
          </a:prstGeom>
          <a:ln w="38100">
            <a:solidFill>
              <a:srgbClr val="FF843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기능 구현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799" y="1833056"/>
            <a:ext cx="6087531" cy="29260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6284" y="1789060"/>
            <a:ext cx="48909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① </a:t>
            </a:r>
            <a:r>
              <a:rPr lang="en-US" altLang="ko-KR"/>
              <a:t>-</a:t>
            </a:r>
            <a:r>
              <a:rPr lang="ko-KR" altLang="en-US"/>
              <a:t> 줄의 길이</a:t>
            </a:r>
            <a:r>
              <a:rPr lang="en-US" altLang="ko-KR"/>
              <a:t>,</a:t>
            </a:r>
            <a:r>
              <a:rPr lang="ko-KR" altLang="en-US"/>
              <a:t> 초기 각도</a:t>
            </a:r>
            <a:r>
              <a:rPr lang="en-US" altLang="ko-KR"/>
              <a:t>,</a:t>
            </a:r>
            <a:r>
              <a:rPr lang="ko-KR" altLang="en-US"/>
              <a:t> 추의 질량</a:t>
            </a:r>
            <a:r>
              <a:rPr lang="en-US" altLang="ko-KR"/>
              <a:t>,</a:t>
            </a:r>
            <a:r>
              <a:rPr lang="ko-KR" altLang="en-US"/>
              <a:t> 점성계수를 입력 받는다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수치 입력</a:t>
            </a:r>
            <a:r>
              <a:rPr lang="en-US" altLang="ko-KR"/>
              <a:t>,</a:t>
            </a:r>
            <a:r>
              <a:rPr lang="ko-KR" altLang="en-US"/>
              <a:t> 트랙바 입력</a:t>
            </a:r>
            <a:r>
              <a:rPr lang="en-US" altLang="ko-KR"/>
              <a:t>,</a:t>
            </a:r>
            <a:r>
              <a:rPr lang="ko-KR" altLang="en-US"/>
              <a:t> 마우스로 추 드래그하여 입력 가능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② </a:t>
            </a:r>
            <a:r>
              <a:rPr lang="en-US" altLang="ko-KR"/>
              <a:t>-</a:t>
            </a:r>
            <a:r>
              <a:rPr lang="ko-KR" altLang="en-US"/>
              <a:t> 입력 받은 변수에 따라 실시간 진자 운동 애니메이션이 시작된다</a:t>
            </a:r>
            <a:r>
              <a:rPr lang="en-US" altLang="ko-KR"/>
              <a:t>.</a:t>
            </a:r>
            <a:r>
              <a:rPr lang="ko-KR" altLang="en-US"/>
              <a:t> 애니메이션에서 속도와 가속도의 방향을 운동하는 방향에 맞춰 화살표 이미지로 나타낸다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③ </a:t>
            </a:r>
            <a:r>
              <a:rPr lang="en-US" altLang="ko-KR"/>
              <a:t>-</a:t>
            </a:r>
            <a:r>
              <a:rPr lang="ko-KR" altLang="en-US"/>
              <a:t> 이에 따른 각도변화</a:t>
            </a:r>
            <a:r>
              <a:rPr lang="en-US" altLang="ko-KR"/>
              <a:t>,</a:t>
            </a:r>
            <a:r>
              <a:rPr lang="ko-KR" altLang="en-US"/>
              <a:t> 경과 시간</a:t>
            </a:r>
            <a:r>
              <a:rPr lang="en-US" altLang="ko-KR"/>
              <a:t>,</a:t>
            </a:r>
            <a:r>
              <a:rPr lang="ko-KR" altLang="en-US"/>
              <a:t> 주기</a:t>
            </a:r>
            <a:r>
              <a:rPr lang="en-US" altLang="ko-KR"/>
              <a:t>,</a:t>
            </a:r>
            <a:r>
              <a:rPr lang="ko-KR" altLang="en-US"/>
              <a:t> 속도</a:t>
            </a:r>
            <a:r>
              <a:rPr lang="en-US" altLang="ko-KR"/>
              <a:t>,</a:t>
            </a:r>
            <a:r>
              <a:rPr lang="ko-KR" altLang="en-US"/>
              <a:t> 가속도</a:t>
            </a:r>
            <a:r>
              <a:rPr lang="en-US" altLang="ko-KR"/>
              <a:t>,</a:t>
            </a:r>
            <a:r>
              <a:rPr lang="ko-KR" altLang="en-US"/>
              <a:t> 운동에너지</a:t>
            </a:r>
            <a:r>
              <a:rPr lang="en-US" altLang="ko-KR"/>
              <a:t>,</a:t>
            </a:r>
            <a:r>
              <a:rPr lang="ko-KR" altLang="en-US"/>
              <a:t> 위치에너지 값을 출력한다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④ </a:t>
            </a:r>
            <a:r>
              <a:rPr lang="en-US" altLang="ko-KR"/>
              <a:t>-</a:t>
            </a:r>
            <a:r>
              <a:rPr lang="ko-KR" altLang="en-US"/>
              <a:t> 출력 값을 시각화 하여 그래프로 나타낸다</a:t>
            </a:r>
            <a:r>
              <a:rPr lang="en-US" altLang="ko-KR"/>
              <a:t>.</a:t>
            </a:r>
          </a:p>
        </p:txBody>
      </p:sp>
      <p:sp>
        <p:nvSpPr>
          <p:cNvPr id="6" name="직사각형 4"/>
          <p:cNvSpPr/>
          <p:nvPr/>
        </p:nvSpPr>
        <p:spPr>
          <a:xfrm>
            <a:off x="4450407" y="2112882"/>
            <a:ext cx="2068922" cy="1528429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7" name="직사각형 4"/>
          <p:cNvSpPr/>
          <p:nvPr/>
        </p:nvSpPr>
        <p:spPr>
          <a:xfrm>
            <a:off x="558205" y="2046429"/>
            <a:ext cx="1382235" cy="2712704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8" name="직사각형 4"/>
          <p:cNvSpPr/>
          <p:nvPr/>
        </p:nvSpPr>
        <p:spPr>
          <a:xfrm>
            <a:off x="4450407" y="3641311"/>
            <a:ext cx="2068922" cy="995989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9" name="직사각형 4"/>
          <p:cNvSpPr/>
          <p:nvPr/>
        </p:nvSpPr>
        <p:spPr>
          <a:xfrm>
            <a:off x="2370410" y="2290650"/>
            <a:ext cx="1913863" cy="1727790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50407" y="1753280"/>
            <a:ext cx="432108" cy="359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10" y="2046429"/>
            <a:ext cx="440055" cy="361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함초롬돋움"/>
                <a:cs typeface="함초롬돋움"/>
              </a:rPr>
              <a:t>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50407" y="4759133"/>
            <a:ext cx="440055" cy="3621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함초롬돋움"/>
                <a:cs typeface="함초롬돋움"/>
              </a:rPr>
              <a:t>③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70410" y="1931048"/>
            <a:ext cx="253809" cy="3596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FF0000"/>
                </a:solidFill>
                <a:latin typeface="Arial"/>
                <a:ea typeface="함초롬돋움"/>
                <a:cs typeface="함초롬돋움"/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최초 목표 및 구현 기능 비교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58390" y="1912988"/>
          <a:ext cx="11075217" cy="373584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537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7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688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최초 목표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구현 기능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중력가속도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진자의 질량 등 다수의 변수를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줄의 길이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초기 각도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추의 질량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점성계수의 변수를 설정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변수의 입력 및 변화에 따른 실시간 진자 운동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변수의 입력 및 변화에 따른 실시간 진자 운동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59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경과 시간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속도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가속도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에너지 총합 등의 출력값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경과 시간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속도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가속도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운동 에너지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위치 에너지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전체 에너지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주기 등의 출력값을 표시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059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운동 에너지와 위치 에너지 등을 한 눈에 보기 쉽게 그래프로 표시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/>
                        <a:t>운동 에너지와 위치 에너지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각도의 변화 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 속도와 가속도의 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개의 그래프 표시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39217" y="2427899"/>
            <a:ext cx="9740827" cy="1537026"/>
          </a:xfrm>
        </p:spPr>
        <p:txBody>
          <a:bodyPr/>
          <a:lstStyle/>
          <a:p>
            <a:pPr lvl="0" algn="ctr">
              <a:defRPr/>
            </a:pPr>
            <a:r>
              <a:rPr lang="en-US" altLang="ko-KR" sz="4300">
                <a:latin typeface="나눔고딕 ExtraBold"/>
                <a:ea typeface="나눔고딕 ExtraBold"/>
              </a:rPr>
              <a:t>2.</a:t>
            </a:r>
            <a:r>
              <a:rPr lang="ko-KR" altLang="en-US" sz="4300">
                <a:latin typeface="나눔고딕 ExtraBold"/>
                <a:ea typeface="나눔고딕 ExtraBold"/>
              </a:rPr>
              <a:t> 각 기능별 핵심 기술 및 주요 코드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진자 모형 불러오기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82049" y="1753044"/>
            <a:ext cx="4312920" cy="2133600"/>
          </a:xfrm>
          <a:prstGeom prst="rect">
            <a:avLst/>
          </a:prstGeom>
        </p:spPr>
      </p:pic>
      <p:pic>
        <p:nvPicPr>
          <p:cNvPr id="3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799" y="1753045"/>
            <a:ext cx="6087531" cy="2926077"/>
          </a:xfrm>
          <a:prstGeom prst="rect">
            <a:avLst/>
          </a:prstGeom>
        </p:spPr>
      </p:pic>
      <p:sp>
        <p:nvSpPr>
          <p:cNvPr id="36" name="직사각형 4"/>
          <p:cNvSpPr/>
          <p:nvPr/>
        </p:nvSpPr>
        <p:spPr>
          <a:xfrm>
            <a:off x="2370410" y="2307021"/>
            <a:ext cx="1913863" cy="1579623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87452" y="4065126"/>
            <a:ext cx="5504548" cy="638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-</a:t>
            </a:r>
            <a:r>
              <a:rPr lang="ko-KR" altLang="en-US"/>
              <a:t>프로그램 시작 시 진자의 위치를 화면의 중앙에 고정한다</a:t>
            </a:r>
            <a:r>
              <a:rPr lang="en-US" altLang="ko-KR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r="40000" b="41120"/>
          <a:stretch>
            <a:fillRect/>
          </a:stretch>
        </p:blipFill>
        <p:spPr>
          <a:xfrm>
            <a:off x="141323" y="1256563"/>
            <a:ext cx="7208186" cy="14525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65320" t="10270" r="1060" b="40380"/>
          <a:stretch>
            <a:fillRect/>
          </a:stretch>
        </p:blipFill>
        <p:spPr>
          <a:xfrm>
            <a:off x="8030087" y="1063586"/>
            <a:ext cx="3863166" cy="27258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변수 입력 </a:t>
            </a:r>
            <a:r>
              <a:rPr lang="en-US" altLang="ko-KR"/>
              <a:t>–</a:t>
            </a:r>
            <a:r>
              <a:rPr lang="ko-KR" altLang="en-US"/>
              <a:t> 초기값 설정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1825" y="3134590"/>
            <a:ext cx="3436346" cy="3321802"/>
          </a:xfrm>
          <a:prstGeom prst="rect">
            <a:avLst/>
          </a:prstGeom>
        </p:spPr>
      </p:pic>
      <p:sp>
        <p:nvSpPr>
          <p:cNvPr id="14" name="직사각형 4"/>
          <p:cNvSpPr/>
          <p:nvPr/>
        </p:nvSpPr>
        <p:spPr>
          <a:xfrm>
            <a:off x="10213888" y="1309521"/>
            <a:ext cx="1393312" cy="1528429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19" name="직사각형 4"/>
          <p:cNvSpPr/>
          <p:nvPr/>
        </p:nvSpPr>
        <p:spPr>
          <a:xfrm>
            <a:off x="8182488" y="2202658"/>
            <a:ext cx="828458" cy="223830"/>
          </a:xfrm>
          <a:prstGeom prst="rect">
            <a:avLst/>
          </a:prstGeom>
          <a:noFill/>
          <a:ln w="19050" cap="flat" cmpd="sng" algn="ctr">
            <a:solidFill>
              <a:srgbClr val="6182D6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20" name="직사각형 4"/>
          <p:cNvSpPr/>
          <p:nvPr/>
        </p:nvSpPr>
        <p:spPr>
          <a:xfrm>
            <a:off x="8182488" y="1380311"/>
            <a:ext cx="828458" cy="223830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21" name="직사각형 4"/>
          <p:cNvSpPr/>
          <p:nvPr/>
        </p:nvSpPr>
        <p:spPr>
          <a:xfrm>
            <a:off x="8182488" y="1779969"/>
            <a:ext cx="828458" cy="223830"/>
          </a:xfrm>
          <a:prstGeom prst="rect">
            <a:avLst/>
          </a:prstGeom>
          <a:noFill/>
          <a:ln w="1905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1323" y="1305995"/>
            <a:ext cx="5822629" cy="2981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sp>
        <p:nvSpPr>
          <p:cNvPr id="27" name="직사각형 4"/>
          <p:cNvSpPr/>
          <p:nvPr/>
        </p:nvSpPr>
        <p:spPr>
          <a:xfrm>
            <a:off x="141323" y="1580617"/>
            <a:ext cx="6969677" cy="311267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28" name="직사각형 4"/>
          <p:cNvSpPr/>
          <p:nvPr/>
        </p:nvSpPr>
        <p:spPr>
          <a:xfrm>
            <a:off x="141323" y="1891944"/>
            <a:ext cx="6345177" cy="239441"/>
          </a:xfrm>
          <a:prstGeom prst="rect">
            <a:avLst/>
          </a:prstGeom>
          <a:noFill/>
          <a:ln w="19050" cap="flat" cmpd="sng" algn="ctr">
            <a:solidFill>
              <a:srgbClr val="6182D6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cxnSp>
        <p:nvCxnSpPr>
          <p:cNvPr id="29" name="연결선: 꺾임 28"/>
          <p:cNvCxnSpPr>
            <a:stCxn id="14" idx="2"/>
            <a:endCxn id="13" idx="3"/>
          </p:cNvCxnSpPr>
          <p:nvPr/>
        </p:nvCxnSpPr>
        <p:spPr>
          <a:xfrm rot="5400000">
            <a:off x="6650592" y="535529"/>
            <a:ext cx="1957542" cy="6562382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4"/>
          <p:cNvSpPr/>
          <p:nvPr/>
        </p:nvSpPr>
        <p:spPr>
          <a:xfrm>
            <a:off x="8182489" y="2614119"/>
            <a:ext cx="966042" cy="223831"/>
          </a:xfrm>
          <a:prstGeom prst="rect">
            <a:avLst/>
          </a:prstGeom>
          <a:noFill/>
          <a:ln w="19050" cap="flat" cmpd="sng" algn="ctr">
            <a:solidFill>
              <a:srgbClr val="9D5CBB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32" name="직사각형 4"/>
          <p:cNvSpPr/>
          <p:nvPr/>
        </p:nvSpPr>
        <p:spPr>
          <a:xfrm>
            <a:off x="141323" y="2448811"/>
            <a:ext cx="5686209" cy="277223"/>
          </a:xfrm>
          <a:prstGeom prst="rect">
            <a:avLst/>
          </a:prstGeom>
          <a:noFill/>
          <a:ln w="19050" cap="flat" cmpd="sng" algn="ctr">
            <a:solidFill>
              <a:srgbClr val="9D5CBB">
                <a:alpha val="100000"/>
              </a:srgbClr>
            </a:solidFill>
            <a:prstDash val="solid"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Arial"/>
              <a:ea typeface="함초롬돋움"/>
              <a:cs typeface="함초롬돋움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275532" y="1380311"/>
            <a:ext cx="686139" cy="15021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>
              <a:defRPr/>
            </a:pPr>
            <a:endParaRPr/>
          </a:p>
        </p:txBody>
      </p:sp>
      <p:cxnSp>
        <p:nvCxnSpPr>
          <p:cNvPr id="34" name="연결선: 꺾임 33"/>
          <p:cNvCxnSpPr>
            <a:endCxn id="32" idx="3"/>
          </p:cNvCxnSpPr>
          <p:nvPr/>
        </p:nvCxnSpPr>
        <p:spPr>
          <a:xfrm rot="10800000">
            <a:off x="5827532" y="2587423"/>
            <a:ext cx="2354956" cy="138612"/>
          </a:xfrm>
          <a:prstGeom prst="bentConnector3">
            <a:avLst>
              <a:gd name="adj1" fmla="val 50000"/>
            </a:avLst>
          </a:prstGeom>
          <a:ln w="38100">
            <a:solidFill>
              <a:srgbClr val="9D5CB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/>
          <p:cNvCxnSpPr>
            <a:stCxn id="19" idx="1"/>
            <a:endCxn id="28" idx="3"/>
          </p:cNvCxnSpPr>
          <p:nvPr/>
        </p:nvCxnSpPr>
        <p:spPr>
          <a:xfrm flipH="1" flipV="1">
            <a:off x="6486500" y="2011665"/>
            <a:ext cx="1695989" cy="302908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6182D6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6" name="연결선: 꺾임 35"/>
          <p:cNvCxnSpPr>
            <a:stCxn id="20" idx="1"/>
            <a:endCxn id="27" idx="3"/>
          </p:cNvCxnSpPr>
          <p:nvPr/>
        </p:nvCxnSpPr>
        <p:spPr>
          <a:xfrm flipH="1">
            <a:off x="7111000" y="1492227"/>
            <a:ext cx="1071488" cy="24402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37" name="연결선: 꺾임 36"/>
          <p:cNvCxnSpPr>
            <a:stCxn id="21" idx="1"/>
            <a:endCxn id="26" idx="3"/>
          </p:cNvCxnSpPr>
          <p:nvPr/>
        </p:nvCxnSpPr>
        <p:spPr>
          <a:xfrm flipH="1" flipV="1">
            <a:off x="5963952" y="1455068"/>
            <a:ext cx="2218536" cy="436818"/>
          </a:xfrm>
          <a:prstGeom prst="bentConnector3">
            <a:avLst>
              <a:gd name="adj1" fmla="val 30031"/>
            </a:avLst>
          </a:prstGeom>
          <a:noFill/>
          <a:ln w="38100" cap="flat" cmpd="sng" algn="ctr">
            <a:solidFill>
              <a:srgbClr val="FFFF00">
                <a:alpha val="100000"/>
              </a:srgbClr>
            </a:solidFill>
            <a:prstDash val="solid"/>
            <a:tailEnd type="arrow"/>
          </a:ln>
        </p:spPr>
      </p:cxnSp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7FE494F4-44BC-4453-8B48-1359F897E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23714" y="4854515"/>
            <a:ext cx="2068285" cy="1551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E05ED4-1522-44BC-8E67-AC53BE00ACA2}"/>
              </a:ext>
            </a:extLst>
          </p:cNvPr>
          <p:cNvSpPr txBox="1"/>
          <p:nvPr/>
        </p:nvSpPr>
        <p:spPr>
          <a:xfrm>
            <a:off x="10123714" y="6405729"/>
            <a:ext cx="206828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2016732005 </a:t>
            </a:r>
            <a:r>
              <a:rPr lang="ko-KR" altLang="en-US" sz="1600" dirty="0" err="1"/>
              <a:t>전규현</a:t>
            </a:r>
            <a:endParaRPr lang="ko-KR" altLang="en-US" sz="1600" dirty="0"/>
          </a:p>
        </p:txBody>
      </p:sp>
    </p:spTree>
  </p:cSld>
  <p:clrMapOvr>
    <a:masterClrMapping/>
  </p:clrMapOvr>
  <p:transition advTm="358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분할">
  <a:themeElements>
    <a:clrScheme name="분할">
      <a:dk1>
        <a:srgbClr val="323232"/>
      </a:dk1>
      <a:lt1>
        <a:srgbClr val="FFFFFF"/>
      </a:lt1>
      <a:dk2>
        <a:srgbClr val="9D9C9C"/>
      </a:dk2>
      <a:lt2>
        <a:srgbClr val="F3F3F3"/>
      </a:lt2>
      <a:accent1>
        <a:srgbClr val="268BA3"/>
      </a:accent1>
      <a:accent2>
        <a:srgbClr val="86A983"/>
      </a:accent2>
      <a:accent3>
        <a:srgbClr val="9181B9"/>
      </a:accent3>
      <a:accent4>
        <a:srgbClr val="D0AED4"/>
      </a:accent4>
      <a:accent5>
        <a:srgbClr val="FEACC9"/>
      </a:accent5>
      <a:accent6>
        <a:srgbClr val="FF6957"/>
      </a:accent6>
      <a:hlink>
        <a:srgbClr val="F9F1D3"/>
      </a:hlink>
      <a:folHlink>
        <a:srgbClr val="E2CDB0"/>
      </a:folHlink>
    </a:clrScheme>
    <a:fontScheme name="분할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hueMod val="70000"/>
                <a:satMod val="100000"/>
              </a:schemeClr>
            </a:gs>
            <a:gs pos="100000">
              <a:schemeClr val="phClr">
                <a:shade val="2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1">
              <a:shade val="95000"/>
              <a:satMod val="10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618</Words>
  <Application>Microsoft Office PowerPoint</Application>
  <PresentationFormat>와이드스크린</PresentationFormat>
  <Paragraphs>96</Paragraphs>
  <Slides>24</Slides>
  <Notes>3</Notes>
  <HiddenSlides>0</HiddenSlides>
  <MMClips>5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5" baseType="lpstr">
      <vt:lpstr>HY수평선B</vt:lpstr>
      <vt:lpstr>나눔고딕 ExtraBold</vt:lpstr>
      <vt:lpstr>맑은 고딕</vt:lpstr>
      <vt:lpstr>한컴 윤고딕 240</vt:lpstr>
      <vt:lpstr>함초롬돋움</vt:lpstr>
      <vt:lpstr>Arial</vt:lpstr>
      <vt:lpstr>Calibri</vt:lpstr>
      <vt:lpstr>Cambria Math</vt:lpstr>
      <vt:lpstr>Lucida Sans Unicode</vt:lpstr>
      <vt:lpstr>Wingdings</vt:lpstr>
      <vt:lpstr>분할</vt:lpstr>
      <vt:lpstr>고급C프로그래밍 및 설계 6조 확진자 팀 결과</vt:lpstr>
      <vt:lpstr>목차</vt:lpstr>
      <vt:lpstr>1. 목표 및 기능 소개</vt:lpstr>
      <vt:lpstr>최초 구상 목표</vt:lpstr>
      <vt:lpstr>기능 구현</vt:lpstr>
      <vt:lpstr>최초 목표 및 구현 기능 비교</vt:lpstr>
      <vt:lpstr>2. 각 기능별 핵심 기술 및 주요 코드 설명</vt:lpstr>
      <vt:lpstr>진자 모형 불러오기</vt:lpstr>
      <vt:lpstr>변수 입력 – 초기값 설정</vt:lpstr>
      <vt:lpstr>변수 입력 – 프로그램 실행 중 변수 변화</vt:lpstr>
      <vt:lpstr>실시간 출력 - 미분방정식 풀이</vt:lpstr>
      <vt:lpstr>실시간 출력 - 각종 정보를 실시간으로 출력</vt:lpstr>
      <vt:lpstr>실시간 출력 - 각종 정보를 그래프로 표시</vt:lpstr>
      <vt:lpstr>실시간 진자 운동 - 진자 운동</vt:lpstr>
      <vt:lpstr>실시간 진자 운동 - 화살표를 통한 가속도 및 속도 크기 표시</vt:lpstr>
      <vt:lpstr>프로그램 일시 정지 / 초기화 및 재시작</vt:lpstr>
      <vt:lpstr>3. 프로그램 시연 및 결과 분석</vt:lpstr>
      <vt:lpstr>1번째 시나리오 - 초기 변수</vt:lpstr>
      <vt:lpstr>2번째 시나리오 - 줄의 길이를 2배로 설정</vt:lpstr>
      <vt:lpstr>3번째 시나리오 - 추의 질량을 2배로 설정</vt:lpstr>
      <vt:lpstr>결과 분석</vt:lpstr>
      <vt:lpstr>4. 조원별 공헌도</vt:lpstr>
      <vt:lpstr>조원별 공헌도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고급C프로그래밍 및 설계 확진자 팀 데모 시나리오</dc:title>
  <dc:creator>msk36</dc:creator>
  <cp:lastModifiedBy>user</cp:lastModifiedBy>
  <cp:revision>255</cp:revision>
  <dcterms:created xsi:type="dcterms:W3CDTF">2022-05-25T06:25:13Z</dcterms:created>
  <dcterms:modified xsi:type="dcterms:W3CDTF">2022-06-05T02:06:14Z</dcterms:modified>
  <cp:version>1100.0100.01</cp:version>
</cp:coreProperties>
</file>